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font" Target="fonts/Roboto-regular.fntdata"/><Relationship Id="rId17" Type="http://schemas.openxmlformats.org/officeDocument/2006/relationships/font" Target="fonts/Roboto-bold.fntdata"/><Relationship Id="rId18" Type="http://schemas.openxmlformats.org/officeDocument/2006/relationships/font" Target="fonts/Roboto-italic.fntdata"/><Relationship Id="rId19"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576991ad39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r>
              <a:t>**(Keep it short and sweet, prioritize clear attribution)**</a:t>
            </a:r>
          </a:p>
          <a:p/>
          <a:p>
            <a:r>
              <a:t>**Speaker Note:**  "This slide uses materials from Google Cloud Skills Boost. Full credit and access to their resources are available at the linked URL."</a:t>
            </a:r>
          </a:p>
          <a:p/>
        </p:txBody>
      </p:sp>
      <p:sp>
        <p:nvSpPr>
          <p:cNvPr id="127" name="Google Shape;127;g3576991ad39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76991ad39_2_9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r>
              <a:t>Okay, here's a concise and professional speaker note for the slide:</a:t>
            </a:r>
          </a:p>
          <a:p/>
          <a:p>
            <a:r>
              <a:t>**Speaker Note:**</a:t>
            </a:r>
          </a:p>
          <a:p/>
          <a:p>
            <a:r>
              <a:t>"This slide outlines our agenda for today. We'll start with an introduction to Multimodal AI, then delve into Google's Gemini. I'll cover its core capabilities, followed by prompt engineering basics and how to access these models. Finally, a quick acknowledgement of the training resources at Cloud Skills Boost. Let's dive in!"</a:t>
            </a:r>
          </a:p>
          <a:p/>
        </p:txBody>
      </p:sp>
      <p:sp>
        <p:nvSpPr>
          <p:cNvPr id="142" name="Google Shape;142;g3576991ad39_2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827cdbfe6_0_1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r>
              <a:t>**Slide Title: Multimodal AI: Understanding &amp; Applications**</a:t>
            </a:r>
          </a:p>
          <a:p/>
          <a:p>
            <a:r>
              <a:t>**Speaker Notes:**</a:t>
            </a:r>
          </a:p>
          <a:p/>
          <a:p>
            <a:r>
              <a:t>*   **(Introduce Slide)** This slide defines multimodal AI and highlights its importance.</a:t>
            </a:r>
          </a:p>
          <a:p>
            <a:r>
              <a:t>*   **(Define)** Multimodal AI processes different data types like text, images, and video simultaneously. Think of it as a unified model understanding multiple senses.</a:t>
            </a:r>
          </a:p>
          <a:p>
            <a:r>
              <a:t>*   **(Explain Importance)** This allows for richer context and deeper insights, mirroring how humans perceive the world using multiple senses.</a:t>
            </a:r>
          </a:p>
          <a:p>
            <a:r>
              <a:t>*   **(Examples)** Everyday applications include describing image contents, generating video captions, and summarizing multimedia presentations. This reflects the versatility of this technology.</a:t>
            </a:r>
          </a:p>
          <a:p>
            <a:r>
              <a:t>*   **(Credit)** The information presented is sourced from Cloud Skills Boost by Google.</a:t>
            </a:r>
          </a:p>
          <a:p/>
        </p:txBody>
      </p:sp>
      <p:sp>
        <p:nvSpPr>
          <p:cNvPr id="151" name="Google Shape;151;g35827cdbfe6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76991ad39_2_10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r>
              <a:t>**Slide Title: Core Capabilities of Gemini**</a:t>
            </a:r>
          </a:p>
          <a:p/>
          <a:p>
            <a:r>
              <a:t>**Speaker Note:**</a:t>
            </a:r>
          </a:p>
          <a:p/>
          <a:p>
            <a:r>
              <a:t>*   Highlight Gemini's core strengths: Native multimodality, advanced reasoning, seamless modality transitions, and integration with advanced generative models.</a:t>
            </a:r>
          </a:p>
          <a:p>
            <a:r>
              <a:t>*   Briefly explain each capability with a simple example: (e.g., "Gemini can understand both text and images together, allowing you to ask questions about the content of a picture.").</a:t>
            </a:r>
          </a:p>
          <a:p>
            <a:r>
              <a:t>*   Emphasize the unified model aspect of multimodality.</a:t>
            </a:r>
          </a:p>
          <a:p>
            <a:r>
              <a:t>*   Acknowledge the source: "This information is based on publicly available information from Google Cloud Skills Boost."</a:t>
            </a:r>
          </a:p>
          <a:p/>
        </p:txBody>
      </p:sp>
      <p:sp>
        <p:nvSpPr>
          <p:cNvPr id="160" name="Google Shape;160;g3576991ad39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5d664ecab7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r>
              <a:t>Okay, here are a few options for speaker notes, ranging from minimal to slightly more detailed, depending on your needs:</a:t>
            </a:r>
          </a:p>
          <a:p/>
          <a:p>
            <a:r>
              <a:t>**Option 1 (Minimal - Assumes audience familiarity):**</a:t>
            </a:r>
          </a:p>
          <a:p/>
          <a:p>
            <a:r>
              <a:t>&gt; Briefly highlight the advanced capabilities showcased on the previous slides.  Acknowledge Cloud Skills Boost as the source of these insights and examples; these links are for further learning.</a:t>
            </a:r>
          </a:p>
          <a:p/>
          <a:p>
            <a:r>
              <a:t>**Option 2 (Slightly More Detailed - Briefly explains Gemini):**</a:t>
            </a:r>
          </a:p>
          <a:p/>
          <a:p>
            <a:r>
              <a:t>&gt; Recap the advanced capabilities of Gemini, emphasizing how it goes beyond simple tasks. Cloud Skills Boost is our source for the content on these capabilities. Refer to the linked resources for in-depth tutorials and use cases.</a:t>
            </a:r>
          </a:p>
          <a:p/>
          <a:p>
            <a:r>
              <a:t>**Option 3 (Most Detailed - Good for introductory presentations):**</a:t>
            </a:r>
          </a:p>
          <a:p/>
          <a:p>
            <a:r>
              <a:t>&gt; This slide acknowledges the source for the information regarding Gemini's advanced capabilities. Gemini is Google's family of generative AI models. The examples provided in the previous slides were informed by resources on Cloud Skills Boost. Please visit the provided link for further hands-on labs and detailed documentation. This information will allow us to further explore the different advanced Gemini features.</a:t>
            </a:r>
          </a:p>
          <a:p/>
          <a:p>
            <a:r>
              <a:t>**Key Considerations for Choosing:**</a:t>
            </a:r>
          </a:p>
          <a:p/>
          <a:p>
            <a:r>
              <a:t>*   **Audience Knowledge:** How familiar is your audience with Gemini and Cloud Skills Boost?</a:t>
            </a:r>
          </a:p>
          <a:p>
            <a:r>
              <a:t>*   **Presentation Flow:** Does this slide serve as a quick acknowledgement, or a springboard for deeper discussion?</a:t>
            </a:r>
          </a:p>
          <a:p>
            <a:r>
              <a:t>*   **Time Constraints:** How much time do you have to speak about this slide?</a:t>
            </a:r>
          </a:p>
          <a:p/>
          <a:p>
            <a:r>
              <a:t>I would personally lean towards **Option 2** as a good balance between brevity and clarity. Remember to adjust the note to best fit the specific content of the *preceding* slides. Good luck with your presentation!</a:t>
            </a:r>
          </a:p>
          <a:p/>
        </p:txBody>
      </p:sp>
      <p:sp>
        <p:nvSpPr>
          <p:cNvPr id="168" name="Google Shape;168;g35d664ecab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5d664ecab7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r>
              <a:t>**Speaker Note:**</a:t>
            </a:r>
          </a:p>
          <a:p/>
          <a:p>
            <a:r>
              <a:t>This slide introduces prompt engineering. Explain it's about crafting precise and effective instructions to elicit desired responses from AI models. Emphasize the importance of well-designed prompts for accuracy, usefulness, and creativity. Source credit: Cloud Skills Boost.</a:t>
            </a:r>
          </a:p>
          <a:p/>
        </p:txBody>
      </p:sp>
      <p:sp>
        <p:nvSpPr>
          <p:cNvPr id="179" name="Google Shape;179;g35d664ecab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d664ecab7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r>
              <a:t>Okay, here's a concise and professional speaker note for that slide:</a:t>
            </a:r>
          </a:p>
          <a:p/>
          <a:p>
            <a:r>
              <a:t>**Speaker Note:**</a:t>
            </a:r>
          </a:p>
          <a:p/>
          <a:p>
            <a:r>
              <a:t>"This slide outlines the primary methods for accessing Gemini-MultiModal.  You can explore its capabilities through the Gemini AI website and application, Google AI Studio for experimentation, and Vertex AI Studio for developer integration.  The training and resources used in this presentation are credited to Google Cloud Skills Boost.  Refer to the provided link for further learning and documentation."</a:t>
            </a:r>
          </a:p>
          <a:p/>
        </p:txBody>
      </p:sp>
      <p:sp>
        <p:nvSpPr>
          <p:cNvPr id="188" name="Google Shape;188;g35d664ecab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d664ecab7_0_3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r>
              <a:t>**Speaker Note:**</a:t>
            </a:r>
          </a:p>
          <a:p/>
          <a:p>
            <a:r>
              <a:t>"This slide highlights the key differences between Google AI Studio and Vertex AI Studio to help you choose the right platform. Think of AI Studio as your rapid prototyping and experimentation sandbox – ideal for testing models and prompts for personal or hobbyist projects. Vertex AI Studio, on the other hand, is your enterprise-ready platform for deploying, scaling, and customizing AI solutions with robust security, compliance, and advanced functionalities like speech and image models.  Consider your project's requirements carefully to determine which platform best suits your needs. Credit to Google Cloud Skills Boost for the information presented here. "</a:t>
            </a:r>
          </a:p>
          <a:p/>
        </p:txBody>
      </p:sp>
      <p:sp>
        <p:nvSpPr>
          <p:cNvPr id="197" name="Google Shape;197;g35d664ecab7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76991ad39_2_2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r>
              <a:t>Okay, here's a concise and professional speaker note for that slide:</a:t>
            </a:r>
          </a:p>
          <a:p/>
          <a:p>
            <a:r>
              <a:t>**Speaker Note:**</a:t>
            </a:r>
          </a:p>
          <a:p/>
          <a:p>
            <a:r>
              <a:t>*   "We're happy to answer any questions you might have. Please feel free to email them to info@koenig-solutions.com. Also, a thank you to Google Cloud Skills Boost for the resources used in this presentation."</a:t>
            </a:r>
          </a:p>
          <a:p/>
        </p:txBody>
      </p:sp>
      <p:sp>
        <p:nvSpPr>
          <p:cNvPr id="207" name="Google Shape;207;g3576991ad39_2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hyperlink" Target="https://mybrand.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hyperlink" Target="https://mybrand.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hyperlink" Target="https://www.cloudskillsboost.google/" TargetMode="External"/><Relationship Id="rId6" Type="http://schemas.openxmlformats.org/officeDocument/2006/relationships/image" Target="../media/image12.png"/><Relationship Id="rId7" Type="http://schemas.openxmlformats.org/officeDocument/2006/relationships/hyperlink" Target="https://mybrand.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www.cloudskillsboost.google/" TargetMode="External"/><Relationship Id="rId5" Type="http://schemas.openxmlformats.org/officeDocument/2006/relationships/image" Target="../media/image12.png"/><Relationship Id="rId6" Type="http://schemas.openxmlformats.org/officeDocument/2006/relationships/hyperlink" Target="https://mybrand.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jpg"/><Relationship Id="rId6" Type="http://schemas.openxmlformats.org/officeDocument/2006/relationships/image" Target="../media/image5.jpg"/><Relationship Id="rId7" Type="http://schemas.openxmlformats.org/officeDocument/2006/relationships/hyperlink" Target="https://www.cloudskillsboost.google/" TargetMode="External"/><Relationship Id="rId8" Type="http://schemas.openxmlformats.org/officeDocument/2006/relationships/image" Target="../media/image12.png"/><Relationship Id="rId9" Type="http://schemas.openxmlformats.org/officeDocument/2006/relationships/hyperlink" Target="https://mybrand.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gif"/><Relationship Id="rId5" Type="http://schemas.openxmlformats.org/officeDocument/2006/relationships/hyperlink" Target="https://www.cloudskillsboost.google/" TargetMode="External"/><Relationship Id="rId6" Type="http://schemas.openxmlformats.org/officeDocument/2006/relationships/image" Target="../media/image12.png"/><Relationship Id="rId7" Type="http://schemas.openxmlformats.org/officeDocument/2006/relationships/hyperlink" Target="https://mybrand.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gif"/><Relationship Id="rId5" Type="http://schemas.openxmlformats.org/officeDocument/2006/relationships/hyperlink" Target="https://www.cloudskillsboost.google/" TargetMode="External"/><Relationship Id="rId6" Type="http://schemas.openxmlformats.org/officeDocument/2006/relationships/image" Target="../media/image12.png"/><Relationship Id="rId7" Type="http://schemas.openxmlformats.org/officeDocument/2006/relationships/hyperlink" Target="https://mybrand.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www.cloudskillsboost.google/" TargetMode="External"/><Relationship Id="rId5" Type="http://schemas.openxmlformats.org/officeDocument/2006/relationships/image" Target="../media/image12.png"/><Relationship Id="rId6" Type="http://schemas.openxmlformats.org/officeDocument/2006/relationships/hyperlink" Target="https://mybrand.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3.png"/><Relationship Id="rId5" Type="http://schemas.openxmlformats.org/officeDocument/2006/relationships/image" Target="../media/image8.gif"/><Relationship Id="rId6" Type="http://schemas.openxmlformats.org/officeDocument/2006/relationships/image" Target="../media/image12.png"/><Relationship Id="rId7" Type="http://schemas.openxmlformats.org/officeDocument/2006/relationships/hyperlink" Target="https://mybrand.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grpSp>
        <p:nvGrpSpPr>
          <p:cNvPr id="129" name="Google Shape;129;p25"/>
          <p:cNvGrpSpPr/>
          <p:nvPr/>
        </p:nvGrpSpPr>
        <p:grpSpPr>
          <a:xfrm>
            <a:off x="5675501" y="-18112"/>
            <a:ext cx="3468499" cy="5170015"/>
            <a:chOff x="0" y="-9525"/>
            <a:chExt cx="1271360" cy="2718863"/>
          </a:xfrm>
        </p:grpSpPr>
        <p:sp>
          <p:nvSpPr>
            <p:cNvPr id="130" name="Google Shape;130;p25"/>
            <p:cNvSpPr/>
            <p:nvPr/>
          </p:nvSpPr>
          <p:spPr>
            <a:xfrm>
              <a:off x="0" y="0"/>
              <a:ext cx="1271360" cy="2709338"/>
            </a:xfrm>
            <a:custGeom>
              <a:rect b="b" l="l" r="r" t="t"/>
              <a:pathLst>
                <a:path extrusionOk="0" h="2709338" w="1271360">
                  <a:moveTo>
                    <a:pt x="0" y="0"/>
                  </a:moveTo>
                  <a:lnTo>
                    <a:pt x="1271360" y="0"/>
                  </a:lnTo>
                  <a:lnTo>
                    <a:pt x="1271360" y="2709338"/>
                  </a:lnTo>
                  <a:lnTo>
                    <a:pt x="0" y="2709338"/>
                  </a:lnTo>
                  <a:close/>
                </a:path>
              </a:pathLst>
            </a:custGeom>
            <a:solidFill>
              <a:srgbClr val="113347"/>
            </a:solid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31" name="Google Shape;131;p25"/>
            <p:cNvSpPr txBox="1"/>
            <p:nvPr/>
          </p:nvSpPr>
          <p:spPr>
            <a:xfrm>
              <a:off x="0" y="-9525"/>
              <a:ext cx="1271360" cy="2718863"/>
            </a:xfrm>
            <a:prstGeom prst="rect">
              <a:avLst/>
            </a:prstGeom>
            <a:noFill/>
            <a:ln>
              <a:noFill/>
            </a:ln>
          </p:spPr>
          <p:txBody>
            <a:bodyPr anchorCtr="0" anchor="ctr" bIns="25400" lIns="25400" spcFirstLastPara="1" rIns="25400" wrap="square" tIns="25400">
              <a:noAutofit/>
            </a:bodyPr>
            <a:lstStyle/>
            <a:p>
              <a:pPr indent="0" lvl="0" marL="0" marR="0" rtl="0" algn="ctr">
                <a:lnSpc>
                  <a:spcPct val="133277"/>
                </a:lnSpc>
                <a:spcBef>
                  <a:spcPts val="0"/>
                </a:spcBef>
                <a:spcAft>
                  <a:spcPts val="0"/>
                </a:spcAft>
                <a:buNone/>
              </a:pPr>
              <a:r>
                <a:t/>
              </a:r>
              <a:endParaRPr sz="900">
                <a:solidFill>
                  <a:schemeClr val="dk1"/>
                </a:solidFill>
                <a:highlight>
                  <a:schemeClr val="dk2"/>
                </a:highlight>
                <a:latin typeface="Calibri"/>
                <a:ea typeface="Calibri"/>
                <a:cs typeface="Calibri"/>
                <a:sym typeface="Calibri"/>
              </a:endParaRPr>
            </a:p>
          </p:txBody>
        </p:sp>
      </p:grpSp>
      <p:sp>
        <p:nvSpPr>
          <p:cNvPr id="132" name="Google Shape;132;p25"/>
          <p:cNvSpPr/>
          <p:nvPr/>
        </p:nvSpPr>
        <p:spPr>
          <a:xfrm>
            <a:off x="601825" y="514350"/>
            <a:ext cx="1796672" cy="626799"/>
          </a:xfrm>
          <a:custGeom>
            <a:rect b="b" l="l" r="r" t="t"/>
            <a:pathLst>
              <a:path extrusionOk="0" h="1253597" w="3593343">
                <a:moveTo>
                  <a:pt x="0" y="0"/>
                </a:moveTo>
                <a:lnTo>
                  <a:pt x="3593343" y="0"/>
                </a:lnTo>
                <a:lnTo>
                  <a:pt x="3593343" y="1253597"/>
                </a:lnTo>
                <a:lnTo>
                  <a:pt x="0" y="1253597"/>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133" name="Google Shape;133;p25"/>
          <p:cNvGrpSpPr/>
          <p:nvPr/>
        </p:nvGrpSpPr>
        <p:grpSpPr>
          <a:xfrm>
            <a:off x="575491" y="1707528"/>
            <a:ext cx="5685750" cy="1675504"/>
            <a:chOff x="0" y="57151"/>
            <a:chExt cx="15162000" cy="4468010"/>
          </a:xfrm>
        </p:grpSpPr>
        <p:sp>
          <p:nvSpPr>
            <p:cNvPr id="134" name="Google Shape;134;p25"/>
            <p:cNvSpPr txBox="1"/>
            <p:nvPr/>
          </p:nvSpPr>
          <p:spPr>
            <a:xfrm>
              <a:off x="0" y="57151"/>
              <a:ext cx="15162000" cy="3016800"/>
            </a:xfrm>
            <a:prstGeom prst="rect">
              <a:avLst/>
            </a:prstGeom>
            <a:noFill/>
            <a:ln>
              <a:noFill/>
            </a:ln>
          </p:spPr>
          <p:txBody>
            <a:bodyPr anchorCtr="0" anchor="t" bIns="0" lIns="0" spcFirstLastPara="1" rIns="0" wrap="square" tIns="0">
              <a:spAutoFit/>
            </a:bodyPr>
            <a:lstStyle/>
            <a:p>
              <a:pPr indent="0" lvl="0" marL="0" marR="0" rtl="0" algn="l">
                <a:lnSpc>
                  <a:spcPct val="110001"/>
                </a:lnSpc>
                <a:spcBef>
                  <a:spcPts val="0"/>
                </a:spcBef>
                <a:spcAft>
                  <a:spcPts val="0"/>
                </a:spcAft>
                <a:buNone/>
              </a:pPr>
              <a:r>
                <a:rPr lang="en" sz="3500">
                  <a:solidFill>
                    <a:srgbClr val="0694D1"/>
                  </a:solidFill>
                  <a:latin typeface="Calibri"/>
                  <a:ea typeface="Calibri"/>
                  <a:cs typeface="Calibri"/>
                  <a:sym typeface="Calibri"/>
                </a:rPr>
                <a:t>Unleashing the Power of</a:t>
              </a:r>
              <a:endParaRPr sz="3500">
                <a:solidFill>
                  <a:srgbClr val="0694D1"/>
                </a:solidFill>
                <a:latin typeface="Calibri"/>
                <a:ea typeface="Calibri"/>
                <a:cs typeface="Calibri"/>
                <a:sym typeface="Calibri"/>
              </a:endParaRPr>
            </a:p>
            <a:p>
              <a:pPr indent="0" lvl="0" marL="0" marR="0" rtl="0" algn="l">
                <a:lnSpc>
                  <a:spcPct val="110001"/>
                </a:lnSpc>
                <a:spcBef>
                  <a:spcPts val="0"/>
                </a:spcBef>
                <a:spcAft>
                  <a:spcPts val="0"/>
                </a:spcAft>
                <a:buNone/>
              </a:pPr>
              <a:r>
                <a:rPr lang="en" sz="3500">
                  <a:solidFill>
                    <a:srgbClr val="0694D1"/>
                  </a:solidFill>
                  <a:latin typeface="Calibri"/>
                  <a:ea typeface="Calibri"/>
                  <a:cs typeface="Calibri"/>
                  <a:sym typeface="Calibri"/>
                </a:rPr>
                <a:t>Gemini Multimodal</a:t>
              </a:r>
              <a:endParaRPr sz="3500">
                <a:solidFill>
                  <a:srgbClr val="0694D1"/>
                </a:solidFill>
                <a:latin typeface="Calibri"/>
                <a:ea typeface="Calibri"/>
                <a:cs typeface="Calibri"/>
                <a:sym typeface="Calibri"/>
              </a:endParaRPr>
            </a:p>
          </p:txBody>
        </p:sp>
        <p:sp>
          <p:nvSpPr>
            <p:cNvPr id="135" name="Google Shape;135;p25"/>
            <p:cNvSpPr txBox="1"/>
            <p:nvPr/>
          </p:nvSpPr>
          <p:spPr>
            <a:xfrm>
              <a:off x="0" y="4237761"/>
              <a:ext cx="15162000" cy="28740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t/>
              </a:r>
              <a:endParaRPr sz="700"/>
            </a:p>
          </p:txBody>
        </p:sp>
      </p:grpSp>
      <p:grpSp>
        <p:nvGrpSpPr>
          <p:cNvPr id="136" name="Google Shape;136;p25"/>
          <p:cNvGrpSpPr/>
          <p:nvPr/>
        </p:nvGrpSpPr>
        <p:grpSpPr>
          <a:xfrm>
            <a:off x="6290914" y="3256096"/>
            <a:ext cx="2237625" cy="931375"/>
            <a:chOff x="0" y="-19050"/>
            <a:chExt cx="5967000" cy="2483667"/>
          </a:xfrm>
        </p:grpSpPr>
        <p:sp>
          <p:nvSpPr>
            <p:cNvPr id="137" name="Google Shape;137;p25"/>
            <p:cNvSpPr txBox="1"/>
            <p:nvPr/>
          </p:nvSpPr>
          <p:spPr>
            <a:xfrm>
              <a:off x="0" y="-19050"/>
              <a:ext cx="5967000" cy="738900"/>
            </a:xfrm>
            <a:prstGeom prst="rect">
              <a:avLst/>
            </a:prstGeom>
            <a:noFill/>
            <a:ln>
              <a:noFill/>
            </a:ln>
          </p:spPr>
          <p:txBody>
            <a:bodyPr anchorCtr="0" anchor="t" bIns="0" lIns="0" spcFirstLastPara="1" rIns="0" wrap="square" tIns="0">
              <a:spAutoFit/>
            </a:bodyPr>
            <a:lstStyle/>
            <a:p>
              <a:pPr indent="0" lvl="0" marL="0" marR="0" rtl="0" algn="ctr">
                <a:lnSpc>
                  <a:spcPct val="120050"/>
                </a:lnSpc>
                <a:spcBef>
                  <a:spcPts val="0"/>
                </a:spcBef>
                <a:spcAft>
                  <a:spcPts val="0"/>
                </a:spcAft>
                <a:buNone/>
              </a:pPr>
              <a:r>
                <a:rPr lang="en" sz="1800">
                  <a:solidFill>
                    <a:srgbClr val="0694D1"/>
                  </a:solidFill>
                  <a:latin typeface="Calibri"/>
                  <a:ea typeface="Calibri"/>
                  <a:cs typeface="Calibri"/>
                  <a:sym typeface="Calibri"/>
                </a:rPr>
                <a:t>Aman Kumar</a:t>
              </a:r>
              <a:endParaRPr sz="700"/>
            </a:p>
          </p:txBody>
        </p:sp>
        <p:sp>
          <p:nvSpPr>
            <p:cNvPr id="138" name="Google Shape;138;p25"/>
            <p:cNvSpPr txBox="1"/>
            <p:nvPr/>
          </p:nvSpPr>
          <p:spPr>
            <a:xfrm>
              <a:off x="0" y="1019817"/>
              <a:ext cx="5967000" cy="1444800"/>
            </a:xfrm>
            <a:prstGeom prst="rect">
              <a:avLst/>
            </a:prstGeom>
            <a:noFill/>
            <a:ln>
              <a:noFill/>
            </a:ln>
          </p:spPr>
          <p:txBody>
            <a:bodyPr anchorCtr="0" anchor="t" bIns="0" lIns="0" spcFirstLastPara="1" rIns="0" wrap="square" tIns="0">
              <a:spAutoFit/>
            </a:bodyPr>
            <a:lstStyle/>
            <a:p>
              <a:pPr indent="0" lvl="0" marL="0" marR="0" rtl="0" algn="ctr">
                <a:lnSpc>
                  <a:spcPct val="119993"/>
                </a:lnSpc>
                <a:spcBef>
                  <a:spcPts val="0"/>
                </a:spcBef>
                <a:spcAft>
                  <a:spcPts val="0"/>
                </a:spcAft>
                <a:buNone/>
              </a:pPr>
              <a:r>
                <a:rPr lang="en" sz="1600">
                  <a:solidFill>
                    <a:srgbClr val="FFFFFF"/>
                  </a:solidFill>
                </a:rPr>
                <a:t>Google</a:t>
              </a:r>
              <a:r>
                <a:rPr lang="en" sz="1600">
                  <a:solidFill>
                    <a:srgbClr val="FFFFFF"/>
                  </a:solidFill>
                </a:rPr>
                <a:t> Cloud Platform Corporate Trainer</a:t>
              </a:r>
              <a:endParaRPr sz="700"/>
            </a:p>
          </p:txBody>
        </p:sp>
      </p:grpSp>
      <p:pic>
        <p:nvPicPr>
          <p:cNvPr id="139" name="Google Shape;139;p25" title="Untitled design (4).png"/>
          <p:cNvPicPr preferRelativeResize="0"/>
          <p:nvPr/>
        </p:nvPicPr>
        <p:blipFill rotWithShape="1">
          <a:blip r:embed="rId4">
            <a:alphaModFix/>
          </a:blip>
          <a:srcRect b="0" l="27346" r="23470" t="0"/>
          <a:stretch/>
        </p:blipFill>
        <p:spPr>
          <a:xfrm>
            <a:off x="6135775" y="342075"/>
            <a:ext cx="2547974" cy="2914026"/>
          </a:xfrm>
          <a:prstGeom prst="rect">
            <a:avLst/>
          </a:prstGeom>
          <a:noFill/>
          <a:ln>
            <a:noFill/>
          </a:ln>
        </p:spPr>
      </p:pic>
      <p:pic>
        <p:nvPicPr>
          <p:cNvPr id="140" name="Picture 139" descr="logo.png"/>
          <p:cNvPicPr>
            <a:picLocks noChangeAspect="1"/>
          </p:cNvPicPr>
          <p:nvPr/>
        </p:nvPicPr>
        <p:blipFill>
          <a:blip r:embed="rId5"/>
          <a:stretch>
            <a:fillRect/>
          </a:stretch>
        </p:blipFill>
        <p:spPr>
          <a:xfrm>
            <a:off x="182880" y="182880"/>
            <a:ext cx="914400" cy="408648"/>
          </a:xfrm>
          <a:prstGeom prst="rect">
            <a:avLst/>
          </a:prstGeom>
        </p:spPr>
      </p:pic>
      <p:sp>
        <p:nvSpPr>
          <p:cNvPr id="141" name="TextBox 140"/>
          <p:cNvSpPr txBox="1"/>
          <p:nvPr/>
        </p:nvSpPr>
        <p:spPr>
          <a:xfrm>
            <a:off x="6766560" y="4686300"/>
            <a:ext cx="2286000" cy="365760"/>
          </a:xfrm>
          <a:prstGeom prst="rect">
            <a:avLst/>
          </a:prstGeom>
          <a:noFill/>
        </p:spPr>
        <p:txBody>
          <a:bodyPr wrap="none">
            <a:spAutoFit/>
          </a:bodyPr>
          <a:lstStyle/>
          <a:p>
            <a:pPr algn="r"/>
            <a:r>
              <a:rPr sz="1000">
                <a:solidFill>
                  <a:srgbClr val="969696"/>
                </a:solidFill>
                <a:hlinkClick r:id="rId6"/>
              </a:rPr>
              <a:t>Credits: https://www.cloudskillsboost.google/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nvSpPr>
        <p:spPr>
          <a:xfrm>
            <a:off x="599576" y="1832293"/>
            <a:ext cx="3419700" cy="8313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lang="en" sz="5400">
                <a:solidFill>
                  <a:schemeClr val="dk1"/>
                </a:solidFill>
                <a:latin typeface="Calibri"/>
                <a:ea typeface="Calibri"/>
                <a:cs typeface="Calibri"/>
                <a:sym typeface="Calibri"/>
              </a:rPr>
              <a:t>Agenda</a:t>
            </a:r>
            <a:endParaRPr sz="700">
              <a:solidFill>
                <a:schemeClr val="dk1"/>
              </a:solidFill>
            </a:endParaRPr>
          </a:p>
        </p:txBody>
      </p:sp>
      <p:sp>
        <p:nvSpPr>
          <p:cNvPr id="145" name="Google Shape;145;p26"/>
          <p:cNvSpPr txBox="1"/>
          <p:nvPr/>
        </p:nvSpPr>
        <p:spPr>
          <a:xfrm>
            <a:off x="5369003" y="681038"/>
            <a:ext cx="2982900" cy="1692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sz="1100">
              <a:solidFill>
                <a:schemeClr val="dk1"/>
              </a:solidFill>
            </a:endParaRPr>
          </a:p>
        </p:txBody>
      </p:sp>
      <p:sp>
        <p:nvSpPr>
          <p:cNvPr id="146" name="Google Shape;146;p26"/>
          <p:cNvSpPr txBox="1"/>
          <p:nvPr/>
        </p:nvSpPr>
        <p:spPr>
          <a:xfrm>
            <a:off x="4019275" y="1294338"/>
            <a:ext cx="4974000" cy="25839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sz="2000">
              <a:solidFill>
                <a:schemeClr val="dk1"/>
              </a:solidFill>
              <a:latin typeface="Calibri"/>
              <a:ea typeface="Calibri"/>
              <a:cs typeface="Calibri"/>
              <a:sym typeface="Calibri"/>
            </a:endParaRPr>
          </a:p>
          <a:p>
            <a:pPr indent="-355600" lvl="0" marL="457200" marR="0" rtl="0" algn="l">
              <a:lnSpc>
                <a:spcPct val="121875"/>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Introduction to Multimodal AI</a:t>
            </a:r>
            <a:endParaRPr sz="2000">
              <a:solidFill>
                <a:schemeClr val="dk1"/>
              </a:solidFill>
              <a:latin typeface="Calibri"/>
              <a:ea typeface="Calibri"/>
              <a:cs typeface="Calibri"/>
              <a:sym typeface="Calibri"/>
            </a:endParaRPr>
          </a:p>
          <a:p>
            <a:pPr indent="-355600" lvl="0" marL="457200" marR="0" rtl="0" algn="l">
              <a:lnSpc>
                <a:spcPct val="121875"/>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Core Capabilities of Google’s Multimodal AI-Gemini</a:t>
            </a:r>
            <a:endParaRPr sz="2000">
              <a:solidFill>
                <a:schemeClr val="dk1"/>
              </a:solidFill>
              <a:latin typeface="Calibri"/>
              <a:ea typeface="Calibri"/>
              <a:cs typeface="Calibri"/>
              <a:sym typeface="Calibri"/>
            </a:endParaRPr>
          </a:p>
          <a:p>
            <a:pPr indent="-355600" lvl="0" marL="457200" marR="0" rtl="0" algn="l">
              <a:lnSpc>
                <a:spcPct val="121875"/>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Prompt Engineering Basics</a:t>
            </a:r>
            <a:endParaRPr sz="2000">
              <a:solidFill>
                <a:schemeClr val="dk1"/>
              </a:solidFill>
              <a:latin typeface="Calibri"/>
              <a:ea typeface="Calibri"/>
              <a:cs typeface="Calibri"/>
              <a:sym typeface="Calibri"/>
            </a:endParaRPr>
          </a:p>
          <a:p>
            <a:pPr indent="-355600" lvl="0" marL="457200" marR="0" rtl="0" algn="l">
              <a:lnSpc>
                <a:spcPct val="121875"/>
              </a:lnSpc>
              <a:spcBef>
                <a:spcPts val="0"/>
              </a:spcBef>
              <a:spcAft>
                <a:spcPts val="0"/>
              </a:spcAft>
              <a:buClr>
                <a:schemeClr val="dk1"/>
              </a:buClr>
              <a:buSzPts val="2000"/>
              <a:buFont typeface="Calibri"/>
              <a:buChar char="❏"/>
            </a:pPr>
            <a:r>
              <a:rPr lang="en" sz="2000">
                <a:solidFill>
                  <a:schemeClr val="dk1"/>
                </a:solidFill>
                <a:latin typeface="Calibri"/>
                <a:ea typeface="Calibri"/>
                <a:cs typeface="Calibri"/>
                <a:sym typeface="Calibri"/>
              </a:rPr>
              <a:t>How to access these Models</a:t>
            </a:r>
            <a:endParaRPr sz="2000">
              <a:solidFill>
                <a:schemeClr val="dk1"/>
              </a:solidFill>
              <a:latin typeface="Calibri"/>
              <a:ea typeface="Calibri"/>
              <a:cs typeface="Calibri"/>
              <a:sym typeface="Calibri"/>
            </a:endParaRPr>
          </a:p>
          <a:p>
            <a:pPr indent="0" lvl="0" marL="0" marR="0" rtl="0" algn="l">
              <a:lnSpc>
                <a:spcPct val="121875"/>
              </a:lnSpc>
              <a:spcBef>
                <a:spcPts val="0"/>
              </a:spcBef>
              <a:spcAft>
                <a:spcPts val="0"/>
              </a:spcAft>
              <a:buNone/>
            </a:pPr>
            <a:r>
              <a:t/>
            </a:r>
            <a:endParaRPr sz="2000">
              <a:solidFill>
                <a:schemeClr val="dk1"/>
              </a:solidFill>
              <a:latin typeface="Calibri"/>
              <a:ea typeface="Calibri"/>
              <a:cs typeface="Calibri"/>
              <a:sym typeface="Calibri"/>
            </a:endParaRPr>
          </a:p>
        </p:txBody>
      </p:sp>
      <p:cxnSp>
        <p:nvCxnSpPr>
          <p:cNvPr id="147" name="Google Shape;147;p26"/>
          <p:cNvCxnSpPr/>
          <p:nvPr/>
        </p:nvCxnSpPr>
        <p:spPr>
          <a:xfrm>
            <a:off x="0" y="3601918"/>
            <a:ext cx="4576763" cy="0"/>
          </a:xfrm>
          <a:prstGeom prst="straightConnector1">
            <a:avLst/>
          </a:prstGeom>
          <a:noFill/>
          <a:ln cap="rnd" cmpd="sng" w="9525">
            <a:solidFill>
              <a:srgbClr val="FFFFFF"/>
            </a:solidFill>
            <a:prstDash val="solid"/>
            <a:round/>
            <a:headEnd len="sm" w="sm" type="none"/>
            <a:tailEnd len="sm" w="sm" type="none"/>
          </a:ln>
        </p:spPr>
      </p:cxnSp>
      <p:sp>
        <p:nvSpPr>
          <p:cNvPr id="148" name="Google Shape;148;p26"/>
          <p:cNvSpPr/>
          <p:nvPr/>
        </p:nvSpPr>
        <p:spPr>
          <a:xfrm>
            <a:off x="241430" y="237257"/>
            <a:ext cx="835620" cy="291381"/>
          </a:xfrm>
          <a:custGeom>
            <a:rect b="b" l="l" r="r" t="t"/>
            <a:pathLst>
              <a:path extrusionOk="0" h="582761" w="1671239">
                <a:moveTo>
                  <a:pt x="0" y="0"/>
                </a:moveTo>
                <a:lnTo>
                  <a:pt x="1671239" y="0"/>
                </a:lnTo>
                <a:lnTo>
                  <a:pt x="1671239" y="582761"/>
                </a:lnTo>
                <a:lnTo>
                  <a:pt x="0" y="582761"/>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149" name="Picture 148" descr="logo.png"/>
          <p:cNvPicPr>
            <a:picLocks noChangeAspect="1"/>
          </p:cNvPicPr>
          <p:nvPr/>
        </p:nvPicPr>
        <p:blipFill>
          <a:blip r:embed="rId4"/>
          <a:stretch>
            <a:fillRect/>
          </a:stretch>
        </p:blipFill>
        <p:spPr>
          <a:xfrm>
            <a:off x="182880" y="182880"/>
            <a:ext cx="914400" cy="408648"/>
          </a:xfrm>
          <a:prstGeom prst="rect">
            <a:avLst/>
          </a:prstGeom>
        </p:spPr>
      </p:pic>
      <p:sp>
        <p:nvSpPr>
          <p:cNvPr id="150" name="TextBox 149"/>
          <p:cNvSpPr txBox="1"/>
          <p:nvPr/>
        </p:nvSpPr>
        <p:spPr>
          <a:xfrm>
            <a:off x="6766560" y="4686300"/>
            <a:ext cx="2286000" cy="365760"/>
          </a:xfrm>
          <a:prstGeom prst="rect">
            <a:avLst/>
          </a:prstGeom>
          <a:noFill/>
        </p:spPr>
        <p:txBody>
          <a:bodyPr wrap="none">
            <a:spAutoFit/>
          </a:bodyPr>
          <a:lstStyle/>
          <a:p>
            <a:pPr algn="r"/>
            <a:r>
              <a:rPr sz="1000">
                <a:solidFill>
                  <a:srgbClr val="969696"/>
                </a:solidFill>
                <a:hlinkClick r:id="rId5"/>
              </a:rPr>
              <a:t>Credits: https://www.cloudskillsboost.google/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sp>
        <p:nvSpPr>
          <p:cNvPr id="153" name="Google Shape;153;p27"/>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Clr>
                <a:srgbClr val="000000"/>
              </a:buClr>
              <a:buFont typeface="Arial"/>
              <a:buNone/>
            </a:pPr>
            <a:r>
              <a:t/>
            </a:r>
            <a:endParaRPr sz="900">
              <a:solidFill>
                <a:schemeClr val="lt1"/>
              </a:solidFill>
              <a:latin typeface="Calibri"/>
              <a:ea typeface="Calibri"/>
              <a:cs typeface="Calibri"/>
              <a:sym typeface="Calibri"/>
            </a:endParaRPr>
          </a:p>
        </p:txBody>
      </p:sp>
      <p:sp>
        <p:nvSpPr>
          <p:cNvPr id="154" name="Google Shape;154;p27"/>
          <p:cNvSpPr txBox="1"/>
          <p:nvPr/>
        </p:nvSpPr>
        <p:spPr>
          <a:xfrm>
            <a:off x="-289775" y="797900"/>
            <a:ext cx="7020900" cy="4113000"/>
          </a:xfrm>
          <a:prstGeom prst="rect">
            <a:avLst/>
          </a:prstGeom>
          <a:noFill/>
          <a:ln>
            <a:noFill/>
          </a:ln>
        </p:spPr>
        <p:txBody>
          <a:bodyPr anchorCtr="0" anchor="ctr" bIns="22850" lIns="45725" spcFirstLastPara="1" rIns="45725" wrap="square" tIns="22850">
            <a:noAutofit/>
          </a:bodyPr>
          <a:lstStyle/>
          <a:p>
            <a:pPr indent="0" lvl="0" marL="0" rtl="0" algn="l">
              <a:lnSpc>
                <a:spcPct val="115000"/>
              </a:lnSpc>
              <a:spcBef>
                <a:spcPts val="1200"/>
              </a:spcBef>
              <a:spcAft>
                <a:spcPts val="0"/>
              </a:spcAft>
              <a:buNone/>
            </a:pPr>
            <a:r>
              <a:rPr b="1" lang="en" sz="1800">
                <a:solidFill>
                  <a:schemeClr val="dk1"/>
                </a:solidFill>
                <a:latin typeface="Roboto"/>
                <a:ea typeface="Roboto"/>
                <a:cs typeface="Roboto"/>
                <a:sym typeface="Roboto"/>
              </a:rPr>
              <a:t>                                                  </a:t>
            </a:r>
            <a:endParaRPr b="1" sz="1800">
              <a:solidFill>
                <a:schemeClr val="dk1"/>
              </a:solidFill>
              <a:latin typeface="Roboto"/>
              <a:ea typeface="Roboto"/>
              <a:cs typeface="Roboto"/>
              <a:sym typeface="Roboto"/>
            </a:endParaRPr>
          </a:p>
          <a:p>
            <a:pPr indent="-311150" lvl="0" marL="914400" rtl="0" algn="l">
              <a:lnSpc>
                <a:spcPct val="115000"/>
              </a:lnSpc>
              <a:spcBef>
                <a:spcPts val="1200"/>
              </a:spcBef>
              <a:spcAft>
                <a:spcPts val="0"/>
              </a:spcAft>
              <a:buClr>
                <a:schemeClr val="dk1"/>
              </a:buClr>
              <a:buSzPts val="1300"/>
              <a:buChar char="❏"/>
            </a:pPr>
            <a:r>
              <a:rPr b="1" lang="en" sz="1300">
                <a:solidFill>
                  <a:schemeClr val="dk1"/>
                </a:solidFill>
              </a:rPr>
              <a:t>What is Multimodal AI?</a:t>
            </a:r>
            <a:br>
              <a:rPr b="1" lang="en" sz="1300">
                <a:solidFill>
                  <a:schemeClr val="dk1"/>
                </a:solidFill>
              </a:rPr>
            </a:br>
            <a:r>
              <a:rPr lang="en" sz="1300">
                <a:solidFill>
                  <a:schemeClr val="dk1"/>
                </a:solidFill>
              </a:rPr>
              <a:t>Ability to process and understand multiple data types—text, images, and video in a unified model.</a:t>
            </a:r>
            <a:br>
              <a:rPr lang="en" sz="1300">
                <a:solidFill>
                  <a:schemeClr val="dk1"/>
                </a:solidFill>
              </a:rPr>
            </a:br>
            <a:endParaRPr sz="1300">
              <a:solidFill>
                <a:schemeClr val="dk1"/>
              </a:solidFill>
            </a:endParaRPr>
          </a:p>
          <a:p>
            <a:pPr indent="-311150" lvl="0" marL="914400" rtl="0" algn="l">
              <a:lnSpc>
                <a:spcPct val="115000"/>
              </a:lnSpc>
              <a:spcBef>
                <a:spcPts val="0"/>
              </a:spcBef>
              <a:spcAft>
                <a:spcPts val="0"/>
              </a:spcAft>
              <a:buClr>
                <a:schemeClr val="dk1"/>
              </a:buClr>
              <a:buSzPts val="1300"/>
              <a:buChar char="❏"/>
            </a:pPr>
            <a:r>
              <a:rPr b="1" lang="en" sz="1300">
                <a:solidFill>
                  <a:schemeClr val="dk1"/>
                </a:solidFill>
              </a:rPr>
              <a:t>Why It Matters?</a:t>
            </a:r>
            <a:br>
              <a:rPr b="1" lang="en" sz="1300">
                <a:solidFill>
                  <a:schemeClr val="dk1"/>
                </a:solidFill>
              </a:rPr>
            </a:br>
            <a:r>
              <a:rPr lang="en" sz="1300">
                <a:solidFill>
                  <a:schemeClr val="dk1"/>
                </a:solidFill>
              </a:rPr>
              <a:t>Just as humans combine sight, sound, and language to perceive the world, multimodal AI brings richer context and deeper insights.</a:t>
            </a:r>
            <a:br>
              <a:rPr lang="en" sz="1300">
                <a:solidFill>
                  <a:schemeClr val="dk1"/>
                </a:solidFill>
              </a:rPr>
            </a:br>
            <a:endParaRPr sz="1300">
              <a:solidFill>
                <a:schemeClr val="dk1"/>
              </a:solidFill>
            </a:endParaRPr>
          </a:p>
          <a:p>
            <a:pPr indent="-311150" lvl="0" marL="914400" rtl="0" algn="l">
              <a:lnSpc>
                <a:spcPct val="115000"/>
              </a:lnSpc>
              <a:spcBef>
                <a:spcPts val="0"/>
              </a:spcBef>
              <a:spcAft>
                <a:spcPts val="0"/>
              </a:spcAft>
              <a:buClr>
                <a:schemeClr val="dk1"/>
              </a:buClr>
              <a:buSzPts val="1300"/>
              <a:buChar char="❏"/>
            </a:pPr>
            <a:r>
              <a:rPr b="1" lang="en" sz="1300">
                <a:solidFill>
                  <a:schemeClr val="dk1"/>
                </a:solidFill>
              </a:rPr>
              <a:t>Everyday Examples:</a:t>
            </a:r>
            <a:endParaRPr b="1" sz="1300">
              <a:solidFill>
                <a:schemeClr val="dk1"/>
              </a:solidFill>
            </a:endParaRPr>
          </a:p>
          <a:p>
            <a:pPr indent="-311150" lvl="1" marL="1371600" rtl="0" algn="l">
              <a:lnSpc>
                <a:spcPct val="115000"/>
              </a:lnSpc>
              <a:spcBef>
                <a:spcPts val="0"/>
              </a:spcBef>
              <a:spcAft>
                <a:spcPts val="0"/>
              </a:spcAft>
              <a:buClr>
                <a:schemeClr val="dk1"/>
              </a:buClr>
              <a:buSzPts val="1300"/>
              <a:buChar char="❏"/>
            </a:pPr>
            <a:r>
              <a:rPr lang="en" sz="1300">
                <a:solidFill>
                  <a:schemeClr val="dk1"/>
                </a:solidFill>
              </a:rPr>
              <a:t>Describing the contents of an image in sentence</a:t>
            </a:r>
            <a:endParaRPr sz="1300">
              <a:solidFill>
                <a:schemeClr val="dk1"/>
              </a:solidFill>
            </a:endParaRPr>
          </a:p>
          <a:p>
            <a:pPr indent="-311150" lvl="1" marL="1371600" rtl="0" algn="l">
              <a:lnSpc>
                <a:spcPct val="115000"/>
              </a:lnSpc>
              <a:spcBef>
                <a:spcPts val="0"/>
              </a:spcBef>
              <a:spcAft>
                <a:spcPts val="0"/>
              </a:spcAft>
              <a:buClr>
                <a:schemeClr val="dk1"/>
              </a:buClr>
              <a:buSzPts val="1300"/>
              <a:buChar char="❏"/>
            </a:pPr>
            <a:r>
              <a:rPr lang="en" sz="1300">
                <a:solidFill>
                  <a:schemeClr val="dk1"/>
                </a:solidFill>
              </a:rPr>
              <a:t>Generating video caption</a:t>
            </a:r>
            <a:endParaRPr sz="1300">
              <a:solidFill>
                <a:schemeClr val="dk1"/>
              </a:solidFill>
            </a:endParaRPr>
          </a:p>
          <a:p>
            <a:pPr indent="-311150" lvl="1" marL="1371600" rtl="0" algn="l">
              <a:lnSpc>
                <a:spcPct val="115000"/>
              </a:lnSpc>
              <a:spcBef>
                <a:spcPts val="0"/>
              </a:spcBef>
              <a:spcAft>
                <a:spcPts val="0"/>
              </a:spcAft>
              <a:buClr>
                <a:schemeClr val="dk1"/>
              </a:buClr>
              <a:buSzPts val="1300"/>
              <a:buChar char="❏"/>
            </a:pPr>
            <a:r>
              <a:rPr lang="en" sz="1300">
                <a:solidFill>
                  <a:schemeClr val="dk1"/>
                </a:solidFill>
              </a:rPr>
              <a:t>Summarizing a multimedia presentation</a:t>
            </a:r>
            <a:endParaRPr sz="1700">
              <a:solidFill>
                <a:schemeClr val="dk1"/>
              </a:solidFill>
              <a:latin typeface="Roboto"/>
              <a:ea typeface="Roboto"/>
              <a:cs typeface="Roboto"/>
              <a:sym typeface="Roboto"/>
            </a:endParaRPr>
          </a:p>
          <a:p>
            <a:pPr indent="0" lvl="0" marL="914400" rtl="0" algn="l">
              <a:lnSpc>
                <a:spcPct val="115000"/>
              </a:lnSpc>
              <a:spcBef>
                <a:spcPts val="1200"/>
              </a:spcBef>
              <a:spcAft>
                <a:spcPts val="0"/>
              </a:spcAft>
              <a:buNone/>
            </a:pPr>
            <a:r>
              <a:t/>
            </a:r>
            <a:endParaRPr sz="13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700">
              <a:solidFill>
                <a:schemeClr val="dk1"/>
              </a:solidFill>
              <a:latin typeface="Roboto"/>
              <a:ea typeface="Roboto"/>
              <a:cs typeface="Roboto"/>
              <a:sym typeface="Roboto"/>
            </a:endParaRPr>
          </a:p>
          <a:p>
            <a:pPr indent="0" lvl="0" marL="457200" marR="0" rtl="0" algn="l">
              <a:lnSpc>
                <a:spcPct val="90000"/>
              </a:lnSpc>
              <a:spcBef>
                <a:spcPts val="1200"/>
              </a:spcBef>
              <a:spcAft>
                <a:spcPts val="0"/>
              </a:spcAft>
              <a:buNone/>
            </a:pPr>
            <a:r>
              <a:t/>
            </a:r>
            <a:endParaRPr b="1">
              <a:solidFill>
                <a:srgbClr val="00B0F0"/>
              </a:solidFill>
              <a:latin typeface="Calibri"/>
              <a:ea typeface="Calibri"/>
              <a:cs typeface="Calibri"/>
              <a:sym typeface="Calibri"/>
            </a:endParaRPr>
          </a:p>
        </p:txBody>
      </p:sp>
      <p:sp>
        <p:nvSpPr>
          <p:cNvPr id="155" name="Google Shape;155;p27"/>
          <p:cNvSpPr/>
          <p:nvPr/>
        </p:nvSpPr>
        <p:spPr>
          <a:xfrm>
            <a:off x="241430" y="237257"/>
            <a:ext cx="835620" cy="291381"/>
          </a:xfrm>
          <a:custGeom>
            <a:rect b="b" l="l" r="r" t="t"/>
            <a:pathLst>
              <a:path extrusionOk="0" h="582761" w="1671239">
                <a:moveTo>
                  <a:pt x="0" y="0"/>
                </a:moveTo>
                <a:lnTo>
                  <a:pt x="1671239" y="0"/>
                </a:lnTo>
                <a:lnTo>
                  <a:pt x="1671239" y="582761"/>
                </a:lnTo>
                <a:lnTo>
                  <a:pt x="0" y="582761"/>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56" name="Google Shape;156;p27"/>
          <p:cNvSpPr txBox="1"/>
          <p:nvPr/>
        </p:nvSpPr>
        <p:spPr>
          <a:xfrm>
            <a:off x="2985325" y="313725"/>
            <a:ext cx="540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What are Multimodal AIs?</a:t>
            </a:r>
            <a:endParaRPr b="1" sz="2200">
              <a:solidFill>
                <a:schemeClr val="dk1"/>
              </a:solidFill>
              <a:latin typeface="Calibri"/>
              <a:ea typeface="Calibri"/>
              <a:cs typeface="Calibri"/>
              <a:sym typeface="Calibri"/>
            </a:endParaRPr>
          </a:p>
        </p:txBody>
      </p:sp>
      <p:pic>
        <p:nvPicPr>
          <p:cNvPr id="157" name="Google Shape;157;p27"/>
          <p:cNvPicPr preferRelativeResize="0"/>
          <p:nvPr/>
        </p:nvPicPr>
        <p:blipFill rotWithShape="1">
          <a:blip r:embed="rId4">
            <a:alphaModFix/>
          </a:blip>
          <a:srcRect b="0" l="46498" r="0" t="19801"/>
          <a:stretch/>
        </p:blipFill>
        <p:spPr>
          <a:xfrm>
            <a:off x="6421975" y="1537650"/>
            <a:ext cx="2387973" cy="2386350"/>
          </a:xfrm>
          <a:prstGeom prst="rect">
            <a:avLst/>
          </a:prstGeom>
          <a:solidFill>
            <a:schemeClr val="lt1"/>
          </a:solidFill>
          <a:ln>
            <a:noFill/>
          </a:ln>
        </p:spPr>
      </p:pic>
      <p:sp>
        <p:nvSpPr>
          <p:cNvPr id="158" name="TextBox 157"/>
          <p:cNvSpPr txBox="1"/>
          <p:nvPr/>
        </p:nvSpPr>
        <p:spPr>
          <a:xfrm>
            <a:off x="6400800" y="4457700"/>
            <a:ext cx="2560320" cy="457200"/>
          </a:xfrm>
          <a:prstGeom prst="rect">
            <a:avLst/>
          </a:prstGeom>
          <a:noFill/>
        </p:spPr>
        <p:txBody>
          <a:bodyPr wrap="none">
            <a:spAutoFit/>
          </a:bodyPr>
          <a:lstStyle/>
          <a:p/>
          <a:p>
            <a:pPr algn="r"/>
            <a:r>
              <a:rPr sz="1000">
                <a:solidFill>
                  <a:srgbClr val="A9A9A9"/>
                </a:solidFill>
                <a:latin typeface="Calibri"/>
                <a:hlinkClick r:id="rId5"/>
              </a:rPr>
              <a:t>Credits - https://www.cloudskillsboost.google/</a:t>
            </a:r>
          </a:p>
        </p:txBody>
      </p:sp>
      <p:pic>
        <p:nvPicPr>
          <p:cNvPr id="159" name="Picture 158" descr="logo.png"/>
          <p:cNvPicPr>
            <a:picLocks noChangeAspect="1"/>
          </p:cNvPicPr>
          <p:nvPr/>
        </p:nvPicPr>
        <p:blipFill>
          <a:blip r:embed="rId6"/>
          <a:stretch>
            <a:fillRect/>
          </a:stretch>
        </p:blipFill>
        <p:spPr>
          <a:xfrm>
            <a:off x="182880" y="182880"/>
            <a:ext cx="914400" cy="408648"/>
          </a:xfrm>
          <a:prstGeom prst="rect">
            <a:avLst/>
          </a:prstGeom>
        </p:spPr>
      </p:pic>
      <p:sp>
        <p:nvSpPr>
          <p:cNvPr id="160" name="TextBox 159"/>
          <p:cNvSpPr txBox="1"/>
          <p:nvPr/>
        </p:nvSpPr>
        <p:spPr>
          <a:xfrm>
            <a:off x="6766560" y="4686300"/>
            <a:ext cx="2286000" cy="365760"/>
          </a:xfrm>
          <a:prstGeom prst="rect">
            <a:avLst/>
          </a:prstGeom>
          <a:noFill/>
        </p:spPr>
        <p:txBody>
          <a:bodyPr wrap="none">
            <a:spAutoFit/>
          </a:bodyPr>
          <a:lstStyle/>
          <a:p>
            <a:pPr algn="r"/>
            <a:r>
              <a:rPr sz="1000">
                <a:solidFill>
                  <a:srgbClr val="969696"/>
                </a:solidFill>
                <a:hlinkClick r:id="rId7"/>
              </a:rPr>
              <a:t>Credits: https://www.cloudskillsboost.google/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0" y="0"/>
            <a:ext cx="9143999"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Clr>
                <a:srgbClr val="000000"/>
              </a:buClr>
              <a:buFont typeface="Arial"/>
              <a:buNone/>
            </a:pPr>
            <a:r>
              <a:t/>
            </a:r>
            <a:endParaRPr sz="900">
              <a:solidFill>
                <a:schemeClr val="lt1"/>
              </a:solidFill>
              <a:latin typeface="Calibri"/>
              <a:ea typeface="Calibri"/>
              <a:cs typeface="Calibri"/>
              <a:sym typeface="Calibri"/>
            </a:endParaRPr>
          </a:p>
        </p:txBody>
      </p:sp>
      <p:sp>
        <p:nvSpPr>
          <p:cNvPr id="163" name="Google Shape;163;p28"/>
          <p:cNvSpPr txBox="1"/>
          <p:nvPr/>
        </p:nvSpPr>
        <p:spPr>
          <a:xfrm>
            <a:off x="531450" y="586250"/>
            <a:ext cx="8081100" cy="955800"/>
          </a:xfrm>
          <a:prstGeom prst="rect">
            <a:avLst/>
          </a:prstGeom>
          <a:noFill/>
          <a:ln>
            <a:noFill/>
          </a:ln>
        </p:spPr>
        <p:txBody>
          <a:bodyPr anchorCtr="0" anchor="ctr" bIns="22850" lIns="45725" spcFirstLastPara="1" rIns="45725" wrap="square" tIns="22850">
            <a:noAutofit/>
          </a:bodyPr>
          <a:lstStyle/>
          <a:p>
            <a:pPr indent="0" lvl="0" marL="2286000" rtl="0" algn="l">
              <a:lnSpc>
                <a:spcPct val="115000"/>
              </a:lnSpc>
              <a:spcBef>
                <a:spcPts val="1200"/>
              </a:spcBef>
              <a:spcAft>
                <a:spcPts val="0"/>
              </a:spcAft>
              <a:buNone/>
            </a:pPr>
            <a:r>
              <a:rPr b="1" lang="en" sz="2200">
                <a:solidFill>
                  <a:schemeClr val="dk1"/>
                </a:solidFill>
                <a:latin typeface="Roboto"/>
                <a:ea typeface="Roboto"/>
                <a:cs typeface="Roboto"/>
                <a:sym typeface="Roboto"/>
              </a:rPr>
              <a:t>Core Capabilities of Gemini </a:t>
            </a:r>
            <a:endParaRPr b="1" sz="2200">
              <a:solidFill>
                <a:schemeClr val="dk1"/>
              </a:solidFill>
              <a:latin typeface="Roboto"/>
              <a:ea typeface="Roboto"/>
              <a:cs typeface="Roboto"/>
              <a:sym typeface="Roboto"/>
            </a:endParaRPr>
          </a:p>
          <a:p>
            <a:pPr indent="0" lvl="0" marL="457200" rtl="0" algn="l">
              <a:lnSpc>
                <a:spcPct val="115000"/>
              </a:lnSpc>
              <a:spcBef>
                <a:spcPts val="1200"/>
              </a:spcBef>
              <a:spcAft>
                <a:spcPts val="0"/>
              </a:spcAft>
              <a:buClr>
                <a:schemeClr val="dk1"/>
              </a:buClr>
              <a:buSzPts val="1100"/>
              <a:buFont typeface="Arial"/>
              <a:buNone/>
            </a:pPr>
            <a:r>
              <a:t/>
            </a:r>
            <a:endParaRPr sz="2100">
              <a:solidFill>
                <a:schemeClr val="dk1"/>
              </a:solidFill>
              <a:latin typeface="Roboto"/>
              <a:ea typeface="Roboto"/>
              <a:cs typeface="Roboto"/>
              <a:sym typeface="Roboto"/>
            </a:endParaRPr>
          </a:p>
          <a:p>
            <a:pPr indent="0" lvl="0" marL="457200" marR="0" rtl="0" algn="l">
              <a:lnSpc>
                <a:spcPct val="90000"/>
              </a:lnSpc>
              <a:spcBef>
                <a:spcPts val="1200"/>
              </a:spcBef>
              <a:spcAft>
                <a:spcPts val="0"/>
              </a:spcAft>
              <a:buNone/>
            </a:pPr>
            <a:r>
              <a:t/>
            </a:r>
            <a:endParaRPr b="1" sz="1800">
              <a:solidFill>
                <a:srgbClr val="00B0F0"/>
              </a:solidFill>
              <a:latin typeface="Calibri"/>
              <a:ea typeface="Calibri"/>
              <a:cs typeface="Calibri"/>
              <a:sym typeface="Calibri"/>
            </a:endParaRPr>
          </a:p>
        </p:txBody>
      </p:sp>
      <p:sp>
        <p:nvSpPr>
          <p:cNvPr id="164" name="Google Shape;164;p28"/>
          <p:cNvSpPr/>
          <p:nvPr/>
        </p:nvSpPr>
        <p:spPr>
          <a:xfrm>
            <a:off x="241430" y="237257"/>
            <a:ext cx="835620" cy="291381"/>
          </a:xfrm>
          <a:custGeom>
            <a:rect b="b" l="l" r="r" t="t"/>
            <a:pathLst>
              <a:path extrusionOk="0" h="582761" w="1671239">
                <a:moveTo>
                  <a:pt x="0" y="0"/>
                </a:moveTo>
                <a:lnTo>
                  <a:pt x="1671239" y="0"/>
                </a:lnTo>
                <a:lnTo>
                  <a:pt x="1671239" y="582761"/>
                </a:lnTo>
                <a:lnTo>
                  <a:pt x="0" y="582761"/>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5" name="Google Shape;165;p28"/>
          <p:cNvSpPr txBox="1"/>
          <p:nvPr/>
        </p:nvSpPr>
        <p:spPr>
          <a:xfrm>
            <a:off x="241425" y="941225"/>
            <a:ext cx="7729500" cy="3606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Char char="❏"/>
            </a:pPr>
            <a:r>
              <a:rPr b="1" lang="en" sz="1300">
                <a:solidFill>
                  <a:schemeClr val="dk1"/>
                </a:solidFill>
              </a:rPr>
              <a:t>Natively Multimodal</a:t>
            </a:r>
            <a:br>
              <a:rPr b="1" lang="en" sz="1300">
                <a:solidFill>
                  <a:schemeClr val="dk1"/>
                </a:solidFill>
              </a:rPr>
            </a:br>
            <a:r>
              <a:rPr lang="en" sz="1300">
                <a:solidFill>
                  <a:schemeClr val="dk1"/>
                </a:solidFill>
              </a:rPr>
              <a:t>Processes and understands diverse data types—text, images, video, and audio—in a unified model.</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Advanced Reasoning &amp; Contextual Understanding</a:t>
            </a:r>
            <a:br>
              <a:rPr b="1" lang="en" sz="1300">
                <a:solidFill>
                  <a:schemeClr val="dk1"/>
                </a:solidFill>
              </a:rPr>
            </a:br>
            <a:r>
              <a:rPr lang="en" sz="1300">
                <a:solidFill>
                  <a:schemeClr val="dk1"/>
                </a:solidFill>
              </a:rPr>
              <a:t>Excels at tasks requiring logic, contextual knowledge, and multi-step reasoning.</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Seamless Modality Transitions</a:t>
            </a:r>
            <a:br>
              <a:rPr b="1" lang="en" sz="1300">
                <a:solidFill>
                  <a:schemeClr val="dk1"/>
                </a:solidFill>
              </a:rPr>
            </a:br>
            <a:r>
              <a:rPr lang="en" sz="1300">
                <a:solidFill>
                  <a:schemeClr val="dk1"/>
                </a:solidFill>
              </a:rPr>
              <a:t>Interprets prompts that span formats—such as generating text descriptions from videos or answering questions about images.</a:t>
            </a:r>
            <a:br>
              <a:rPr lang="en" sz="1300">
                <a:solidFill>
                  <a:schemeClr val="dk1"/>
                </a:solidFill>
              </a:rPr>
            </a:b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rPr>
              <a:t>Integration with Latest Generative Models</a:t>
            </a:r>
            <a:br>
              <a:rPr b="1" lang="en" sz="1300">
                <a:solidFill>
                  <a:schemeClr val="dk1"/>
                </a:solidFill>
              </a:rPr>
            </a:br>
            <a:r>
              <a:rPr lang="en" sz="1300">
                <a:solidFill>
                  <a:schemeClr val="dk1"/>
                </a:solidFill>
              </a:rPr>
              <a:t>Leverages cutting-edge models like </a:t>
            </a:r>
            <a:r>
              <a:rPr b="1" lang="en" sz="1300">
                <a:solidFill>
                  <a:schemeClr val="dk1"/>
                </a:solidFill>
              </a:rPr>
              <a:t>Veo 3</a:t>
            </a:r>
            <a:r>
              <a:rPr lang="en" sz="1300">
                <a:solidFill>
                  <a:schemeClr val="dk1"/>
                </a:solidFill>
              </a:rPr>
              <a:t> and </a:t>
            </a:r>
            <a:r>
              <a:rPr b="1" lang="en" sz="1300">
                <a:solidFill>
                  <a:schemeClr val="dk1"/>
                </a:solidFill>
              </a:rPr>
              <a:t>Imagen 4</a:t>
            </a:r>
            <a:r>
              <a:rPr lang="en" sz="1300">
                <a:solidFill>
                  <a:schemeClr val="dk1"/>
                </a:solidFill>
              </a:rPr>
              <a:t> for enhanced media generation capabilities.</a:t>
            </a:r>
            <a:br>
              <a:rPr lang="en" sz="1300">
                <a:solidFill>
                  <a:schemeClr val="dk1"/>
                </a:solidFill>
              </a:rPr>
            </a:br>
            <a:endParaRPr sz="1300">
              <a:solidFill>
                <a:schemeClr val="dk1"/>
              </a:solidFill>
              <a:latin typeface="Calibri"/>
              <a:ea typeface="Calibri"/>
              <a:cs typeface="Calibri"/>
              <a:sym typeface="Calibri"/>
            </a:endParaRPr>
          </a:p>
        </p:txBody>
      </p:sp>
      <p:sp>
        <p:nvSpPr>
          <p:cNvPr id="166" name="TextBox 165"/>
          <p:cNvSpPr txBox="1"/>
          <p:nvPr/>
        </p:nvSpPr>
        <p:spPr>
          <a:xfrm>
            <a:off x="6400800" y="4457700"/>
            <a:ext cx="2560320" cy="457200"/>
          </a:xfrm>
          <a:prstGeom prst="rect">
            <a:avLst/>
          </a:prstGeom>
          <a:noFill/>
        </p:spPr>
        <p:txBody>
          <a:bodyPr wrap="none">
            <a:spAutoFit/>
          </a:bodyPr>
          <a:lstStyle/>
          <a:p/>
          <a:p>
            <a:pPr algn="r"/>
            <a:r>
              <a:rPr sz="1000">
                <a:solidFill>
                  <a:srgbClr val="A9A9A9"/>
                </a:solidFill>
                <a:latin typeface="Calibri"/>
                <a:hlinkClick r:id="rId4"/>
              </a:rPr>
              <a:t>Credits - https://www.cloudskillsboost.google/</a:t>
            </a:r>
          </a:p>
        </p:txBody>
      </p:sp>
      <p:pic>
        <p:nvPicPr>
          <p:cNvPr id="167" name="Picture 166" descr="logo.png"/>
          <p:cNvPicPr>
            <a:picLocks noChangeAspect="1"/>
          </p:cNvPicPr>
          <p:nvPr/>
        </p:nvPicPr>
        <p:blipFill>
          <a:blip r:embed="rId5"/>
          <a:stretch>
            <a:fillRect/>
          </a:stretch>
        </p:blipFill>
        <p:spPr>
          <a:xfrm>
            <a:off x="182880" y="182880"/>
            <a:ext cx="914400" cy="408648"/>
          </a:xfrm>
          <a:prstGeom prst="rect">
            <a:avLst/>
          </a:prstGeom>
        </p:spPr>
      </p:pic>
      <p:sp>
        <p:nvSpPr>
          <p:cNvPr id="168" name="TextBox 167"/>
          <p:cNvSpPr txBox="1"/>
          <p:nvPr/>
        </p:nvSpPr>
        <p:spPr>
          <a:xfrm>
            <a:off x="6766560" y="4686300"/>
            <a:ext cx="2286000" cy="365760"/>
          </a:xfrm>
          <a:prstGeom prst="rect">
            <a:avLst/>
          </a:prstGeom>
          <a:noFill/>
        </p:spPr>
        <p:txBody>
          <a:bodyPr wrap="none">
            <a:spAutoFit/>
          </a:bodyPr>
          <a:lstStyle/>
          <a:p>
            <a:pPr algn="r"/>
            <a:r>
              <a:rPr sz="1000">
                <a:solidFill>
                  <a:srgbClr val="969696"/>
                </a:solidFill>
                <a:hlinkClick r:id="rId6"/>
              </a:rPr>
              <a:t>Credits: https://www.cloudskillsboost.google/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9"/>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Clr>
                <a:srgbClr val="000000"/>
              </a:buClr>
              <a:buFont typeface="Arial"/>
              <a:buNone/>
            </a:pPr>
            <a:r>
              <a:t/>
            </a:r>
            <a:endParaRPr sz="900">
              <a:solidFill>
                <a:schemeClr val="lt1"/>
              </a:solidFill>
              <a:latin typeface="Calibri"/>
              <a:ea typeface="Calibri"/>
              <a:cs typeface="Calibri"/>
              <a:sym typeface="Calibri"/>
            </a:endParaRPr>
          </a:p>
        </p:txBody>
      </p:sp>
      <p:sp>
        <p:nvSpPr>
          <p:cNvPr id="171" name="Google Shape;171;p29"/>
          <p:cNvSpPr txBox="1"/>
          <p:nvPr/>
        </p:nvSpPr>
        <p:spPr>
          <a:xfrm>
            <a:off x="531450" y="586250"/>
            <a:ext cx="8081100" cy="955800"/>
          </a:xfrm>
          <a:prstGeom prst="rect">
            <a:avLst/>
          </a:prstGeom>
          <a:noFill/>
          <a:ln>
            <a:noFill/>
          </a:ln>
        </p:spPr>
        <p:txBody>
          <a:bodyPr anchorCtr="0" anchor="ctr" bIns="22850" lIns="45725" spcFirstLastPara="1" rIns="45725" wrap="square" tIns="22850">
            <a:noAutofit/>
          </a:bodyPr>
          <a:lstStyle/>
          <a:p>
            <a:pPr indent="457200" lvl="0" marL="1371600" rtl="0" algn="l">
              <a:lnSpc>
                <a:spcPct val="115000"/>
              </a:lnSpc>
              <a:spcBef>
                <a:spcPts val="1200"/>
              </a:spcBef>
              <a:spcAft>
                <a:spcPts val="0"/>
              </a:spcAft>
              <a:buNone/>
            </a:pPr>
            <a:r>
              <a:rPr b="1" lang="en" sz="2200">
                <a:solidFill>
                  <a:schemeClr val="dk1"/>
                </a:solidFill>
                <a:latin typeface="Roboto"/>
                <a:ea typeface="Roboto"/>
                <a:cs typeface="Roboto"/>
                <a:sym typeface="Roboto"/>
              </a:rPr>
              <a:t>Advanced</a:t>
            </a:r>
            <a:r>
              <a:rPr b="1" lang="en" sz="2200">
                <a:solidFill>
                  <a:schemeClr val="dk1"/>
                </a:solidFill>
                <a:latin typeface="Roboto"/>
                <a:ea typeface="Roboto"/>
                <a:cs typeface="Roboto"/>
                <a:sym typeface="Roboto"/>
              </a:rPr>
              <a:t> Capabilities of Gemini </a:t>
            </a:r>
            <a:endParaRPr b="1" sz="2200">
              <a:solidFill>
                <a:schemeClr val="dk1"/>
              </a:solidFill>
              <a:latin typeface="Roboto"/>
              <a:ea typeface="Roboto"/>
              <a:cs typeface="Roboto"/>
              <a:sym typeface="Roboto"/>
            </a:endParaRPr>
          </a:p>
          <a:p>
            <a:pPr indent="0" lvl="0" marL="457200" rtl="0" algn="l">
              <a:lnSpc>
                <a:spcPct val="115000"/>
              </a:lnSpc>
              <a:spcBef>
                <a:spcPts val="1200"/>
              </a:spcBef>
              <a:spcAft>
                <a:spcPts val="0"/>
              </a:spcAft>
              <a:buClr>
                <a:schemeClr val="dk1"/>
              </a:buClr>
              <a:buSzPts val="1100"/>
              <a:buFont typeface="Arial"/>
              <a:buNone/>
            </a:pPr>
            <a:r>
              <a:t/>
            </a:r>
            <a:endParaRPr sz="2100">
              <a:solidFill>
                <a:schemeClr val="dk1"/>
              </a:solidFill>
              <a:latin typeface="Roboto"/>
              <a:ea typeface="Roboto"/>
              <a:cs typeface="Roboto"/>
              <a:sym typeface="Roboto"/>
            </a:endParaRPr>
          </a:p>
          <a:p>
            <a:pPr indent="0" lvl="0" marL="457200" marR="0" rtl="0" algn="l">
              <a:lnSpc>
                <a:spcPct val="90000"/>
              </a:lnSpc>
              <a:spcBef>
                <a:spcPts val="1200"/>
              </a:spcBef>
              <a:spcAft>
                <a:spcPts val="0"/>
              </a:spcAft>
              <a:buNone/>
            </a:pPr>
            <a:r>
              <a:t/>
            </a:r>
            <a:endParaRPr b="1" sz="1800">
              <a:solidFill>
                <a:srgbClr val="00B0F0"/>
              </a:solidFill>
              <a:latin typeface="Calibri"/>
              <a:ea typeface="Calibri"/>
              <a:cs typeface="Calibri"/>
              <a:sym typeface="Calibri"/>
            </a:endParaRPr>
          </a:p>
        </p:txBody>
      </p:sp>
      <p:sp>
        <p:nvSpPr>
          <p:cNvPr id="172" name="Google Shape;172;p29"/>
          <p:cNvSpPr/>
          <p:nvPr/>
        </p:nvSpPr>
        <p:spPr>
          <a:xfrm>
            <a:off x="241430" y="237257"/>
            <a:ext cx="835620" cy="291381"/>
          </a:xfrm>
          <a:custGeom>
            <a:rect b="b" l="l" r="r" t="t"/>
            <a:pathLst>
              <a:path extrusionOk="0" h="582761" w="1671239">
                <a:moveTo>
                  <a:pt x="0" y="0"/>
                </a:moveTo>
                <a:lnTo>
                  <a:pt x="1671239" y="0"/>
                </a:lnTo>
                <a:lnTo>
                  <a:pt x="1671239" y="582761"/>
                </a:lnTo>
                <a:lnTo>
                  <a:pt x="0" y="582761"/>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73" name="Google Shape;173;p29"/>
          <p:cNvSpPr txBox="1"/>
          <p:nvPr/>
        </p:nvSpPr>
        <p:spPr>
          <a:xfrm>
            <a:off x="241425" y="941225"/>
            <a:ext cx="77295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t/>
            </a:r>
            <a:endParaRPr sz="1300">
              <a:solidFill>
                <a:schemeClr val="dk1"/>
              </a:solidFill>
              <a:latin typeface="Calibri"/>
              <a:ea typeface="Calibri"/>
              <a:cs typeface="Calibri"/>
              <a:sym typeface="Calibri"/>
            </a:endParaRPr>
          </a:p>
        </p:txBody>
      </p:sp>
      <p:pic>
        <p:nvPicPr>
          <p:cNvPr id="174" name="Google Shape;174;p29" title="Screenshot 2025-05-27 at 11.03.36 PM.png"/>
          <p:cNvPicPr preferRelativeResize="0"/>
          <p:nvPr/>
        </p:nvPicPr>
        <p:blipFill>
          <a:blip r:embed="rId4">
            <a:alphaModFix/>
          </a:blip>
          <a:stretch>
            <a:fillRect/>
          </a:stretch>
        </p:blipFill>
        <p:spPr>
          <a:xfrm>
            <a:off x="360300" y="875625"/>
            <a:ext cx="2054551" cy="3969799"/>
          </a:xfrm>
          <a:prstGeom prst="rect">
            <a:avLst/>
          </a:prstGeom>
          <a:solidFill>
            <a:schemeClr val="lt1"/>
          </a:solidFill>
          <a:ln>
            <a:noFill/>
          </a:ln>
        </p:spPr>
      </p:pic>
      <p:pic>
        <p:nvPicPr>
          <p:cNvPr id="175" name="Google Shape;175;p29" title="Introducing Google AI Ultra_ The best of Google AI in one subscription (1).jpeg"/>
          <p:cNvPicPr preferRelativeResize="0"/>
          <p:nvPr/>
        </p:nvPicPr>
        <p:blipFill>
          <a:blip r:embed="rId5">
            <a:alphaModFix/>
          </a:blip>
          <a:stretch>
            <a:fillRect/>
          </a:stretch>
        </p:blipFill>
        <p:spPr>
          <a:xfrm>
            <a:off x="2974800" y="875624"/>
            <a:ext cx="6017018" cy="3384625"/>
          </a:xfrm>
          <a:prstGeom prst="rect">
            <a:avLst/>
          </a:prstGeom>
          <a:noFill/>
          <a:ln>
            <a:noFill/>
          </a:ln>
        </p:spPr>
      </p:pic>
      <p:pic>
        <p:nvPicPr>
          <p:cNvPr id="176" name="Google Shape;176;p29" title="Reclaiming your time with Gemini in Gmail.jpeg"/>
          <p:cNvPicPr preferRelativeResize="0"/>
          <p:nvPr/>
        </p:nvPicPr>
        <p:blipFill rotWithShape="1">
          <a:blip r:embed="rId6">
            <a:alphaModFix/>
          </a:blip>
          <a:srcRect b="0" l="0" r="3725" t="0"/>
          <a:stretch/>
        </p:blipFill>
        <p:spPr>
          <a:xfrm>
            <a:off x="2499400" y="875625"/>
            <a:ext cx="6492426" cy="3793450"/>
          </a:xfrm>
          <a:prstGeom prst="rect">
            <a:avLst/>
          </a:prstGeom>
          <a:solidFill>
            <a:schemeClr val="lt1"/>
          </a:solidFill>
          <a:ln>
            <a:noFill/>
          </a:ln>
        </p:spPr>
      </p:pic>
      <p:sp>
        <p:nvSpPr>
          <p:cNvPr id="177" name="TextBox 176"/>
          <p:cNvSpPr txBox="1"/>
          <p:nvPr/>
        </p:nvSpPr>
        <p:spPr>
          <a:xfrm>
            <a:off x="6400800" y="4457700"/>
            <a:ext cx="2560320" cy="457200"/>
          </a:xfrm>
          <a:prstGeom prst="rect">
            <a:avLst/>
          </a:prstGeom>
          <a:noFill/>
        </p:spPr>
        <p:txBody>
          <a:bodyPr wrap="none">
            <a:spAutoFit/>
          </a:bodyPr>
          <a:lstStyle/>
          <a:p/>
          <a:p>
            <a:pPr algn="r"/>
            <a:r>
              <a:rPr sz="1000">
                <a:solidFill>
                  <a:srgbClr val="A9A9A9"/>
                </a:solidFill>
                <a:latin typeface="Calibri"/>
                <a:hlinkClick r:id="rId7"/>
              </a:rPr>
              <a:t>Credits - https://www.cloudskillsboost.google/</a:t>
            </a:r>
          </a:p>
        </p:txBody>
      </p:sp>
      <p:pic>
        <p:nvPicPr>
          <p:cNvPr id="178" name="Picture 177" descr="logo.png"/>
          <p:cNvPicPr>
            <a:picLocks noChangeAspect="1"/>
          </p:cNvPicPr>
          <p:nvPr/>
        </p:nvPicPr>
        <p:blipFill>
          <a:blip r:embed="rId8"/>
          <a:stretch>
            <a:fillRect/>
          </a:stretch>
        </p:blipFill>
        <p:spPr>
          <a:xfrm>
            <a:off x="182880" y="182880"/>
            <a:ext cx="914400" cy="408648"/>
          </a:xfrm>
          <a:prstGeom prst="rect">
            <a:avLst/>
          </a:prstGeom>
        </p:spPr>
      </p:pic>
      <p:sp>
        <p:nvSpPr>
          <p:cNvPr id="179" name="TextBox 178"/>
          <p:cNvSpPr txBox="1"/>
          <p:nvPr/>
        </p:nvSpPr>
        <p:spPr>
          <a:xfrm>
            <a:off x="6766560" y="4686300"/>
            <a:ext cx="2286000" cy="365760"/>
          </a:xfrm>
          <a:prstGeom prst="rect">
            <a:avLst/>
          </a:prstGeom>
          <a:noFill/>
        </p:spPr>
        <p:txBody>
          <a:bodyPr wrap="none">
            <a:spAutoFit/>
          </a:bodyPr>
          <a:lstStyle/>
          <a:p>
            <a:pPr algn="r"/>
            <a:r>
              <a:rPr sz="1000">
                <a:solidFill>
                  <a:srgbClr val="969696"/>
                </a:solidFill>
                <a:hlinkClick r:id="rId9"/>
              </a:rPr>
              <a:t>Credits: https://www.cloudskillsboost.google/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30"/>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Clr>
                <a:srgbClr val="000000"/>
              </a:buClr>
              <a:buFont typeface="Arial"/>
              <a:buNone/>
            </a:pPr>
            <a:r>
              <a:t/>
            </a:r>
            <a:endParaRPr sz="900">
              <a:solidFill>
                <a:schemeClr val="lt1"/>
              </a:solidFill>
              <a:latin typeface="Calibri"/>
              <a:ea typeface="Calibri"/>
              <a:cs typeface="Calibri"/>
              <a:sym typeface="Calibri"/>
            </a:endParaRPr>
          </a:p>
        </p:txBody>
      </p:sp>
      <p:sp>
        <p:nvSpPr>
          <p:cNvPr id="182" name="Google Shape;182;p30"/>
          <p:cNvSpPr txBox="1"/>
          <p:nvPr/>
        </p:nvSpPr>
        <p:spPr>
          <a:xfrm>
            <a:off x="531450" y="586250"/>
            <a:ext cx="8081100" cy="955800"/>
          </a:xfrm>
          <a:prstGeom prst="rect">
            <a:avLst/>
          </a:prstGeom>
          <a:noFill/>
          <a:ln>
            <a:noFill/>
          </a:ln>
        </p:spPr>
        <p:txBody>
          <a:bodyPr anchorCtr="0" anchor="ctr" bIns="22850" lIns="45725" spcFirstLastPara="1" rIns="45725" wrap="square" tIns="22850">
            <a:noAutofit/>
          </a:bodyPr>
          <a:lstStyle/>
          <a:p>
            <a:pPr indent="0" lvl="0" marL="2286000" rtl="0" algn="l">
              <a:lnSpc>
                <a:spcPct val="115000"/>
              </a:lnSpc>
              <a:spcBef>
                <a:spcPts val="1200"/>
              </a:spcBef>
              <a:spcAft>
                <a:spcPts val="0"/>
              </a:spcAft>
              <a:buNone/>
            </a:pPr>
            <a:r>
              <a:rPr b="1" lang="en" sz="2200">
                <a:solidFill>
                  <a:schemeClr val="dk1"/>
                </a:solidFill>
                <a:latin typeface="Roboto"/>
                <a:ea typeface="Roboto"/>
                <a:cs typeface="Roboto"/>
                <a:sym typeface="Roboto"/>
              </a:rPr>
              <a:t>  Prompt Engineering </a:t>
            </a:r>
            <a:endParaRPr b="1" sz="2200">
              <a:solidFill>
                <a:schemeClr val="dk1"/>
              </a:solidFill>
              <a:latin typeface="Roboto"/>
              <a:ea typeface="Roboto"/>
              <a:cs typeface="Roboto"/>
              <a:sym typeface="Roboto"/>
            </a:endParaRPr>
          </a:p>
          <a:p>
            <a:pPr indent="0" lvl="0" marL="457200" rtl="0" algn="l">
              <a:lnSpc>
                <a:spcPct val="115000"/>
              </a:lnSpc>
              <a:spcBef>
                <a:spcPts val="1200"/>
              </a:spcBef>
              <a:spcAft>
                <a:spcPts val="0"/>
              </a:spcAft>
              <a:buClr>
                <a:schemeClr val="dk1"/>
              </a:buClr>
              <a:buSzPts val="1100"/>
              <a:buFont typeface="Arial"/>
              <a:buNone/>
            </a:pPr>
            <a:r>
              <a:t/>
            </a:r>
            <a:endParaRPr sz="2100">
              <a:solidFill>
                <a:schemeClr val="dk1"/>
              </a:solidFill>
              <a:latin typeface="Roboto"/>
              <a:ea typeface="Roboto"/>
              <a:cs typeface="Roboto"/>
              <a:sym typeface="Roboto"/>
            </a:endParaRPr>
          </a:p>
          <a:p>
            <a:pPr indent="0" lvl="0" marL="457200" marR="0" rtl="0" algn="l">
              <a:lnSpc>
                <a:spcPct val="90000"/>
              </a:lnSpc>
              <a:spcBef>
                <a:spcPts val="1200"/>
              </a:spcBef>
              <a:spcAft>
                <a:spcPts val="0"/>
              </a:spcAft>
              <a:buNone/>
            </a:pPr>
            <a:r>
              <a:t/>
            </a:r>
            <a:endParaRPr b="1" sz="1800">
              <a:solidFill>
                <a:srgbClr val="00B0F0"/>
              </a:solidFill>
              <a:latin typeface="Calibri"/>
              <a:ea typeface="Calibri"/>
              <a:cs typeface="Calibri"/>
              <a:sym typeface="Calibri"/>
            </a:endParaRPr>
          </a:p>
        </p:txBody>
      </p:sp>
      <p:sp>
        <p:nvSpPr>
          <p:cNvPr id="183" name="Google Shape;183;p30"/>
          <p:cNvSpPr/>
          <p:nvPr/>
        </p:nvSpPr>
        <p:spPr>
          <a:xfrm>
            <a:off x="241430" y="237257"/>
            <a:ext cx="835620" cy="291381"/>
          </a:xfrm>
          <a:custGeom>
            <a:rect b="b" l="l" r="r" t="t"/>
            <a:pathLst>
              <a:path extrusionOk="0" h="582761" w="1671239">
                <a:moveTo>
                  <a:pt x="0" y="0"/>
                </a:moveTo>
                <a:lnTo>
                  <a:pt x="1671239" y="0"/>
                </a:lnTo>
                <a:lnTo>
                  <a:pt x="1671239" y="582761"/>
                </a:lnTo>
                <a:lnTo>
                  <a:pt x="0" y="582761"/>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84" name="Google Shape;184;p30"/>
          <p:cNvSpPr txBox="1"/>
          <p:nvPr/>
        </p:nvSpPr>
        <p:spPr>
          <a:xfrm>
            <a:off x="241425" y="941225"/>
            <a:ext cx="7729500" cy="1494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 sz="1800">
                <a:solidFill>
                  <a:schemeClr val="dk1"/>
                </a:solidFill>
                <a:latin typeface="Calibri"/>
                <a:ea typeface="Calibri"/>
                <a:cs typeface="Calibri"/>
                <a:sym typeface="Calibri"/>
              </a:rPr>
              <a:t>The art of crafting effective instructions that guide the AI to generate accurate, useful, or creative responses.</a:t>
            </a:r>
            <a:br>
              <a:rPr lang="en"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1300">
              <a:solidFill>
                <a:schemeClr val="dk1"/>
              </a:solidFill>
              <a:latin typeface="Calibri"/>
              <a:ea typeface="Calibri"/>
              <a:cs typeface="Calibri"/>
              <a:sym typeface="Calibri"/>
            </a:endParaRPr>
          </a:p>
        </p:txBody>
      </p:sp>
      <p:pic>
        <p:nvPicPr>
          <p:cNvPr descr="a stuffed white cat is sitting on a box with its hands outstretched . (Provided by Tenor)" id="185" name="Google Shape;185;p30"/>
          <p:cNvPicPr preferRelativeResize="0"/>
          <p:nvPr/>
        </p:nvPicPr>
        <p:blipFill>
          <a:blip r:embed="rId4">
            <a:alphaModFix/>
          </a:blip>
          <a:stretch>
            <a:fillRect/>
          </a:stretch>
        </p:blipFill>
        <p:spPr>
          <a:xfrm>
            <a:off x="3031812" y="1760225"/>
            <a:ext cx="3080375" cy="3080375"/>
          </a:xfrm>
          <a:prstGeom prst="rect">
            <a:avLst/>
          </a:prstGeom>
          <a:solidFill>
            <a:schemeClr val="lt1"/>
          </a:solidFill>
          <a:ln>
            <a:noFill/>
          </a:ln>
        </p:spPr>
      </p:pic>
      <p:sp>
        <p:nvSpPr>
          <p:cNvPr id="186" name="TextBox 185"/>
          <p:cNvSpPr txBox="1"/>
          <p:nvPr/>
        </p:nvSpPr>
        <p:spPr>
          <a:xfrm>
            <a:off x="6400800" y="4457700"/>
            <a:ext cx="2560320" cy="457200"/>
          </a:xfrm>
          <a:prstGeom prst="rect">
            <a:avLst/>
          </a:prstGeom>
          <a:noFill/>
        </p:spPr>
        <p:txBody>
          <a:bodyPr wrap="none">
            <a:spAutoFit/>
          </a:bodyPr>
          <a:lstStyle/>
          <a:p/>
          <a:p>
            <a:pPr algn="r"/>
            <a:r>
              <a:rPr sz="1000">
                <a:solidFill>
                  <a:srgbClr val="A9A9A9"/>
                </a:solidFill>
                <a:latin typeface="Calibri"/>
                <a:hlinkClick r:id="rId5"/>
              </a:rPr>
              <a:t>Credits - https://www.cloudskillsboost.google/</a:t>
            </a:r>
          </a:p>
        </p:txBody>
      </p:sp>
      <p:pic>
        <p:nvPicPr>
          <p:cNvPr id="187" name="Picture 186" descr="logo.png"/>
          <p:cNvPicPr>
            <a:picLocks noChangeAspect="1"/>
          </p:cNvPicPr>
          <p:nvPr/>
        </p:nvPicPr>
        <p:blipFill>
          <a:blip r:embed="rId6"/>
          <a:stretch>
            <a:fillRect/>
          </a:stretch>
        </p:blipFill>
        <p:spPr>
          <a:xfrm>
            <a:off x="182880" y="182880"/>
            <a:ext cx="914400" cy="408648"/>
          </a:xfrm>
          <a:prstGeom prst="rect">
            <a:avLst/>
          </a:prstGeom>
        </p:spPr>
      </p:pic>
      <p:sp>
        <p:nvSpPr>
          <p:cNvPr id="188" name="TextBox 187"/>
          <p:cNvSpPr txBox="1"/>
          <p:nvPr/>
        </p:nvSpPr>
        <p:spPr>
          <a:xfrm>
            <a:off x="6766560" y="4686300"/>
            <a:ext cx="2286000" cy="365760"/>
          </a:xfrm>
          <a:prstGeom prst="rect">
            <a:avLst/>
          </a:prstGeom>
          <a:noFill/>
        </p:spPr>
        <p:txBody>
          <a:bodyPr wrap="none">
            <a:spAutoFit/>
          </a:bodyPr>
          <a:lstStyle/>
          <a:p>
            <a:pPr algn="r"/>
            <a:r>
              <a:rPr sz="1000">
                <a:solidFill>
                  <a:srgbClr val="969696"/>
                </a:solidFill>
                <a:hlinkClick r:id="rId7"/>
              </a:rPr>
              <a:t>Credits: https://www.cloudskillsboost.google/</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31"/>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Clr>
                <a:srgbClr val="000000"/>
              </a:buClr>
              <a:buFont typeface="Arial"/>
              <a:buNone/>
            </a:pPr>
            <a:r>
              <a:t/>
            </a:r>
            <a:endParaRPr sz="900">
              <a:solidFill>
                <a:schemeClr val="lt1"/>
              </a:solidFill>
              <a:latin typeface="Calibri"/>
              <a:ea typeface="Calibri"/>
              <a:cs typeface="Calibri"/>
              <a:sym typeface="Calibri"/>
            </a:endParaRPr>
          </a:p>
        </p:txBody>
      </p:sp>
      <p:sp>
        <p:nvSpPr>
          <p:cNvPr id="191" name="Google Shape;191;p31"/>
          <p:cNvSpPr txBox="1"/>
          <p:nvPr/>
        </p:nvSpPr>
        <p:spPr>
          <a:xfrm>
            <a:off x="158975" y="528650"/>
            <a:ext cx="8081100" cy="955800"/>
          </a:xfrm>
          <a:prstGeom prst="rect">
            <a:avLst/>
          </a:prstGeom>
          <a:noFill/>
          <a:ln>
            <a:noFill/>
          </a:ln>
        </p:spPr>
        <p:txBody>
          <a:bodyPr anchorCtr="0" anchor="ctr" bIns="22850" lIns="45725" spcFirstLastPara="1" rIns="45725" wrap="square" tIns="22850">
            <a:noAutofit/>
          </a:bodyPr>
          <a:lstStyle/>
          <a:p>
            <a:pPr indent="0" lvl="0" marL="2286000" rtl="0" algn="l">
              <a:lnSpc>
                <a:spcPct val="115000"/>
              </a:lnSpc>
              <a:spcBef>
                <a:spcPts val="1200"/>
              </a:spcBef>
              <a:spcAft>
                <a:spcPts val="0"/>
              </a:spcAft>
              <a:buNone/>
            </a:pPr>
            <a:r>
              <a:rPr b="1" lang="en" sz="2200">
                <a:solidFill>
                  <a:schemeClr val="dk1"/>
                </a:solidFill>
                <a:latin typeface="Roboto"/>
                <a:ea typeface="Roboto"/>
                <a:cs typeface="Roboto"/>
                <a:sym typeface="Roboto"/>
              </a:rPr>
              <a:t>  How to Access Gemini-MultiModal?</a:t>
            </a:r>
            <a:endParaRPr b="1" sz="2200">
              <a:solidFill>
                <a:schemeClr val="dk1"/>
              </a:solidFill>
              <a:latin typeface="Roboto"/>
              <a:ea typeface="Roboto"/>
              <a:cs typeface="Roboto"/>
              <a:sym typeface="Roboto"/>
            </a:endParaRPr>
          </a:p>
          <a:p>
            <a:pPr indent="0" lvl="0" marL="457200" rtl="0" algn="l">
              <a:lnSpc>
                <a:spcPct val="115000"/>
              </a:lnSpc>
              <a:spcBef>
                <a:spcPts val="1200"/>
              </a:spcBef>
              <a:spcAft>
                <a:spcPts val="0"/>
              </a:spcAft>
              <a:buClr>
                <a:schemeClr val="dk1"/>
              </a:buClr>
              <a:buSzPts val="1100"/>
              <a:buFont typeface="Arial"/>
              <a:buNone/>
            </a:pPr>
            <a:r>
              <a:t/>
            </a:r>
            <a:endParaRPr sz="2100">
              <a:solidFill>
                <a:schemeClr val="dk1"/>
              </a:solidFill>
              <a:latin typeface="Roboto"/>
              <a:ea typeface="Roboto"/>
              <a:cs typeface="Roboto"/>
              <a:sym typeface="Roboto"/>
            </a:endParaRPr>
          </a:p>
          <a:p>
            <a:pPr indent="0" lvl="0" marL="457200" marR="0" rtl="0" algn="l">
              <a:lnSpc>
                <a:spcPct val="90000"/>
              </a:lnSpc>
              <a:spcBef>
                <a:spcPts val="1200"/>
              </a:spcBef>
              <a:spcAft>
                <a:spcPts val="0"/>
              </a:spcAft>
              <a:buNone/>
            </a:pPr>
            <a:r>
              <a:t/>
            </a:r>
            <a:endParaRPr b="1" sz="1800">
              <a:solidFill>
                <a:srgbClr val="00B0F0"/>
              </a:solidFill>
              <a:latin typeface="Calibri"/>
              <a:ea typeface="Calibri"/>
              <a:cs typeface="Calibri"/>
              <a:sym typeface="Calibri"/>
            </a:endParaRPr>
          </a:p>
        </p:txBody>
      </p:sp>
      <p:sp>
        <p:nvSpPr>
          <p:cNvPr id="192" name="Google Shape;192;p31"/>
          <p:cNvSpPr/>
          <p:nvPr/>
        </p:nvSpPr>
        <p:spPr>
          <a:xfrm>
            <a:off x="241430" y="237257"/>
            <a:ext cx="835620" cy="291381"/>
          </a:xfrm>
          <a:custGeom>
            <a:rect b="b" l="l" r="r" t="t"/>
            <a:pathLst>
              <a:path extrusionOk="0" h="582761" w="1671239">
                <a:moveTo>
                  <a:pt x="0" y="0"/>
                </a:moveTo>
                <a:lnTo>
                  <a:pt x="1671239" y="0"/>
                </a:lnTo>
                <a:lnTo>
                  <a:pt x="1671239" y="582761"/>
                </a:lnTo>
                <a:lnTo>
                  <a:pt x="0" y="582761"/>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93" name="Google Shape;193;p31"/>
          <p:cNvSpPr txBox="1"/>
          <p:nvPr/>
        </p:nvSpPr>
        <p:spPr>
          <a:xfrm>
            <a:off x="158975" y="1756000"/>
            <a:ext cx="3862800" cy="10989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rPr lang="en" sz="1800">
                <a:solidFill>
                  <a:schemeClr val="dk1"/>
                </a:solidFill>
                <a:latin typeface="Calibri"/>
                <a:ea typeface="Calibri"/>
                <a:cs typeface="Calibri"/>
                <a:sym typeface="Calibri"/>
              </a:rPr>
              <a:t>Gemini AI Website and Application</a:t>
            </a:r>
            <a:endParaRPr sz="18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sz="1800">
                <a:solidFill>
                  <a:schemeClr val="dk1"/>
                </a:solidFill>
                <a:latin typeface="Calibri"/>
                <a:ea typeface="Calibri"/>
                <a:cs typeface="Calibri"/>
                <a:sym typeface="Calibri"/>
              </a:rPr>
              <a:t>Google AI Studio</a:t>
            </a:r>
            <a:endParaRPr sz="1800">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 sz="1800">
                <a:solidFill>
                  <a:schemeClr val="dk1"/>
                </a:solidFill>
                <a:latin typeface="Calibri"/>
                <a:ea typeface="Calibri"/>
                <a:cs typeface="Calibri"/>
                <a:sym typeface="Calibri"/>
              </a:rPr>
              <a:t>Vertex AI Studio for developers</a:t>
            </a:r>
            <a:endParaRPr sz="1300">
              <a:solidFill>
                <a:schemeClr val="dk1"/>
              </a:solidFill>
              <a:latin typeface="Calibri"/>
              <a:ea typeface="Calibri"/>
              <a:cs typeface="Calibri"/>
              <a:sym typeface="Calibri"/>
            </a:endParaRPr>
          </a:p>
        </p:txBody>
      </p:sp>
      <p:pic>
        <p:nvPicPr>
          <p:cNvPr descr="a cartoon character is holding a can of beans with the words how do i use it below him (Provided by Tenor)" id="194" name="Google Shape;194;p31"/>
          <p:cNvPicPr preferRelativeResize="0"/>
          <p:nvPr/>
        </p:nvPicPr>
        <p:blipFill>
          <a:blip r:embed="rId4">
            <a:alphaModFix/>
          </a:blip>
          <a:stretch>
            <a:fillRect/>
          </a:stretch>
        </p:blipFill>
        <p:spPr>
          <a:xfrm>
            <a:off x="4313148" y="1225650"/>
            <a:ext cx="4447050" cy="2482450"/>
          </a:xfrm>
          <a:prstGeom prst="rect">
            <a:avLst/>
          </a:prstGeom>
          <a:noFill/>
          <a:ln>
            <a:noFill/>
          </a:ln>
        </p:spPr>
      </p:pic>
      <p:sp>
        <p:nvSpPr>
          <p:cNvPr id="195" name="TextBox 194"/>
          <p:cNvSpPr txBox="1"/>
          <p:nvPr/>
        </p:nvSpPr>
        <p:spPr>
          <a:xfrm>
            <a:off x="6400800" y="4457700"/>
            <a:ext cx="2560320" cy="457200"/>
          </a:xfrm>
          <a:prstGeom prst="rect">
            <a:avLst/>
          </a:prstGeom>
          <a:noFill/>
        </p:spPr>
        <p:txBody>
          <a:bodyPr wrap="none">
            <a:spAutoFit/>
          </a:bodyPr>
          <a:lstStyle/>
          <a:p/>
          <a:p>
            <a:pPr algn="r"/>
            <a:r>
              <a:rPr sz="1000">
                <a:solidFill>
                  <a:srgbClr val="A9A9A9"/>
                </a:solidFill>
                <a:latin typeface="Calibri"/>
                <a:hlinkClick r:id="rId5"/>
              </a:rPr>
              <a:t>Credits - https://www.cloudskillsboost.google/</a:t>
            </a:r>
          </a:p>
        </p:txBody>
      </p:sp>
      <p:pic>
        <p:nvPicPr>
          <p:cNvPr id="196" name="Picture 195" descr="logo.png"/>
          <p:cNvPicPr>
            <a:picLocks noChangeAspect="1"/>
          </p:cNvPicPr>
          <p:nvPr/>
        </p:nvPicPr>
        <p:blipFill>
          <a:blip r:embed="rId6"/>
          <a:stretch>
            <a:fillRect/>
          </a:stretch>
        </p:blipFill>
        <p:spPr>
          <a:xfrm>
            <a:off x="182880" y="182880"/>
            <a:ext cx="914400" cy="408648"/>
          </a:xfrm>
          <a:prstGeom prst="rect">
            <a:avLst/>
          </a:prstGeom>
        </p:spPr>
      </p:pic>
      <p:sp>
        <p:nvSpPr>
          <p:cNvPr id="197" name="TextBox 196"/>
          <p:cNvSpPr txBox="1"/>
          <p:nvPr/>
        </p:nvSpPr>
        <p:spPr>
          <a:xfrm>
            <a:off x="6766560" y="4686300"/>
            <a:ext cx="2286000" cy="365760"/>
          </a:xfrm>
          <a:prstGeom prst="rect">
            <a:avLst/>
          </a:prstGeom>
          <a:noFill/>
        </p:spPr>
        <p:txBody>
          <a:bodyPr wrap="none">
            <a:spAutoFit/>
          </a:bodyPr>
          <a:lstStyle/>
          <a:p>
            <a:pPr algn="r"/>
            <a:r>
              <a:rPr sz="1000">
                <a:solidFill>
                  <a:srgbClr val="969696"/>
                </a:solidFill>
                <a:hlinkClick r:id="rId7"/>
              </a:rPr>
              <a:t>Credits: https://www.cloudskillsboost.google/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8" name="Shape 198"/>
        <p:cNvGrpSpPr/>
        <p:nvPr/>
      </p:nvGrpSpPr>
      <p:grpSpPr>
        <a:xfrm>
          <a:off x="0" y="0"/>
          <a:ext cx="0" cy="0"/>
          <a:chOff x="0" y="0"/>
          <a:chExt cx="0" cy="0"/>
        </a:xfrm>
      </p:grpSpPr>
      <p:sp>
        <p:nvSpPr>
          <p:cNvPr id="199" name="Google Shape;199;p32"/>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Clr>
                <a:srgbClr val="000000"/>
              </a:buClr>
              <a:buFont typeface="Arial"/>
              <a:buNone/>
            </a:pPr>
            <a:r>
              <a:t/>
            </a:r>
            <a:endParaRPr sz="900">
              <a:solidFill>
                <a:schemeClr val="lt1"/>
              </a:solidFill>
              <a:latin typeface="Calibri"/>
              <a:ea typeface="Calibri"/>
              <a:cs typeface="Calibri"/>
              <a:sym typeface="Calibri"/>
            </a:endParaRPr>
          </a:p>
        </p:txBody>
      </p:sp>
      <p:sp>
        <p:nvSpPr>
          <p:cNvPr id="200" name="Google Shape;200;p32"/>
          <p:cNvSpPr txBox="1"/>
          <p:nvPr/>
        </p:nvSpPr>
        <p:spPr>
          <a:xfrm>
            <a:off x="-3153725" y="815000"/>
            <a:ext cx="8081100" cy="955800"/>
          </a:xfrm>
          <a:prstGeom prst="rect">
            <a:avLst/>
          </a:prstGeom>
          <a:noFill/>
          <a:ln>
            <a:noFill/>
          </a:ln>
        </p:spPr>
        <p:txBody>
          <a:bodyPr anchorCtr="0" anchor="ctr" bIns="22850" lIns="45725" spcFirstLastPara="1" rIns="45725" wrap="square" tIns="22850">
            <a:noAutofit/>
          </a:bodyPr>
          <a:lstStyle/>
          <a:p>
            <a:pPr indent="0" lvl="0" marL="457200" marR="0" rtl="0" algn="l">
              <a:lnSpc>
                <a:spcPct val="90000"/>
              </a:lnSpc>
              <a:spcBef>
                <a:spcPts val="300"/>
              </a:spcBef>
              <a:spcAft>
                <a:spcPts val="0"/>
              </a:spcAft>
              <a:buNone/>
            </a:pPr>
            <a:r>
              <a:t/>
            </a:r>
            <a:endParaRPr b="1" sz="1800">
              <a:solidFill>
                <a:srgbClr val="00B0F0"/>
              </a:solidFill>
              <a:latin typeface="Calibri"/>
              <a:ea typeface="Calibri"/>
              <a:cs typeface="Calibri"/>
              <a:sym typeface="Calibri"/>
            </a:endParaRPr>
          </a:p>
        </p:txBody>
      </p:sp>
      <p:sp>
        <p:nvSpPr>
          <p:cNvPr id="201" name="Google Shape;201;p32"/>
          <p:cNvSpPr/>
          <p:nvPr/>
        </p:nvSpPr>
        <p:spPr>
          <a:xfrm>
            <a:off x="241430" y="237257"/>
            <a:ext cx="835620" cy="291381"/>
          </a:xfrm>
          <a:custGeom>
            <a:rect b="b" l="l" r="r" t="t"/>
            <a:pathLst>
              <a:path extrusionOk="0" h="582761" w="1671239">
                <a:moveTo>
                  <a:pt x="0" y="0"/>
                </a:moveTo>
                <a:lnTo>
                  <a:pt x="1671239" y="0"/>
                </a:lnTo>
                <a:lnTo>
                  <a:pt x="1671239" y="582761"/>
                </a:lnTo>
                <a:lnTo>
                  <a:pt x="0" y="582761"/>
                </a:lnTo>
                <a:lnTo>
                  <a:pt x="0" y="0"/>
                </a:lnTo>
                <a:close/>
              </a:path>
            </a:pathLst>
          </a:custGeom>
          <a:blipFill rotWithShape="1">
            <a:blip r:embed="rId3">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2" name="Google Shape;202;p32"/>
          <p:cNvSpPr txBox="1"/>
          <p:nvPr/>
        </p:nvSpPr>
        <p:spPr>
          <a:xfrm>
            <a:off x="3725725" y="1455400"/>
            <a:ext cx="38628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t/>
            </a:r>
            <a:endParaRPr sz="1300">
              <a:solidFill>
                <a:schemeClr val="dk1"/>
              </a:solidFill>
              <a:latin typeface="Calibri"/>
              <a:ea typeface="Calibri"/>
              <a:cs typeface="Calibri"/>
              <a:sym typeface="Calibri"/>
            </a:endParaRPr>
          </a:p>
        </p:txBody>
      </p:sp>
      <p:sp>
        <p:nvSpPr>
          <p:cNvPr id="203" name="Google Shape;203;p32"/>
          <p:cNvSpPr txBox="1"/>
          <p:nvPr/>
        </p:nvSpPr>
        <p:spPr>
          <a:xfrm>
            <a:off x="1244900" y="528650"/>
            <a:ext cx="7217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1"/>
                </a:solidFill>
                <a:latin typeface="Calibri"/>
                <a:ea typeface="Calibri"/>
                <a:cs typeface="Calibri"/>
                <a:sym typeface="Calibri"/>
              </a:rPr>
              <a:t>Difference </a:t>
            </a:r>
            <a:r>
              <a:rPr b="1" lang="en" sz="2200">
                <a:solidFill>
                  <a:schemeClr val="dk1"/>
                </a:solidFill>
                <a:latin typeface="Calibri"/>
                <a:ea typeface="Calibri"/>
                <a:cs typeface="Calibri"/>
                <a:sym typeface="Calibri"/>
              </a:rPr>
              <a:t>between Google AI Studio and Vertex AI Studio</a:t>
            </a:r>
            <a:endParaRPr b="1" sz="2200">
              <a:solidFill>
                <a:schemeClr val="dk1"/>
              </a:solidFill>
              <a:latin typeface="Calibri"/>
              <a:ea typeface="Calibri"/>
              <a:cs typeface="Calibri"/>
              <a:sym typeface="Calibri"/>
            </a:endParaRPr>
          </a:p>
        </p:txBody>
      </p:sp>
      <p:sp>
        <p:nvSpPr>
          <p:cNvPr id="204" name="Google Shape;204;p32"/>
          <p:cNvSpPr txBox="1"/>
          <p:nvPr/>
        </p:nvSpPr>
        <p:spPr>
          <a:xfrm>
            <a:off x="367800" y="1318650"/>
            <a:ext cx="87762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Choose Google Al Studio If:</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You are in the initial stages of testing different AI models, features and techniques.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You are exploring consumer or hobbyist use-cases that don't require enterprise data protections.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You seek a free and user-friendly platform for experimentation.</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You are rapidly prototyping and testing prompts.</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600">
                <a:solidFill>
                  <a:schemeClr val="dk1"/>
                </a:solidFill>
                <a:latin typeface="Calibri"/>
                <a:ea typeface="Calibri"/>
                <a:cs typeface="Calibri"/>
                <a:sym typeface="Calibri"/>
              </a:rPr>
              <a:t>Choose Vertex Al Studio If:</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You are looking to deploy and scale AI solutions to multiple users.</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Enterprise-grade security and compliance are essential for your use-case.</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Customization and fine-tuning of AI models using a variety of techniques is crucial for your project.</a:t>
            </a:r>
            <a:endParaRPr sz="1600">
              <a:solidFill>
                <a:schemeClr val="dk1"/>
              </a:solidFill>
              <a:latin typeface="Calibri"/>
              <a:ea typeface="Calibri"/>
              <a:cs typeface="Calibri"/>
              <a:sym typeface="Calibri"/>
            </a:endParaRPr>
          </a:p>
          <a:p>
            <a:pPr indent="-330200" lvl="0" marL="4572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You're looking to use speech-to-text, text-to-speech, and text-to-image models.</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05" name="TextBox 204"/>
          <p:cNvSpPr txBox="1"/>
          <p:nvPr/>
        </p:nvSpPr>
        <p:spPr>
          <a:xfrm>
            <a:off x="6400800" y="4457700"/>
            <a:ext cx="2560320" cy="457200"/>
          </a:xfrm>
          <a:prstGeom prst="rect">
            <a:avLst/>
          </a:prstGeom>
          <a:noFill/>
        </p:spPr>
        <p:txBody>
          <a:bodyPr wrap="none">
            <a:spAutoFit/>
          </a:bodyPr>
          <a:lstStyle/>
          <a:p/>
          <a:p>
            <a:pPr algn="r"/>
            <a:r>
              <a:rPr sz="1000">
                <a:solidFill>
                  <a:srgbClr val="A9A9A9"/>
                </a:solidFill>
                <a:latin typeface="Calibri"/>
                <a:hlinkClick r:id="rId4"/>
              </a:rPr>
              <a:t>Credits - https://www.cloudskillsboost.google/</a:t>
            </a:r>
          </a:p>
        </p:txBody>
      </p:sp>
      <p:pic>
        <p:nvPicPr>
          <p:cNvPr id="206" name="Picture 205" descr="logo.png"/>
          <p:cNvPicPr>
            <a:picLocks noChangeAspect="1"/>
          </p:cNvPicPr>
          <p:nvPr/>
        </p:nvPicPr>
        <p:blipFill>
          <a:blip r:embed="rId5"/>
          <a:stretch>
            <a:fillRect/>
          </a:stretch>
        </p:blipFill>
        <p:spPr>
          <a:xfrm>
            <a:off x="182880" y="182880"/>
            <a:ext cx="914400" cy="408648"/>
          </a:xfrm>
          <a:prstGeom prst="rect">
            <a:avLst/>
          </a:prstGeom>
        </p:spPr>
      </p:pic>
      <p:sp>
        <p:nvSpPr>
          <p:cNvPr id="207" name="TextBox 206"/>
          <p:cNvSpPr txBox="1"/>
          <p:nvPr/>
        </p:nvSpPr>
        <p:spPr>
          <a:xfrm>
            <a:off x="6766560" y="4686300"/>
            <a:ext cx="2286000" cy="365760"/>
          </a:xfrm>
          <a:prstGeom prst="rect">
            <a:avLst/>
          </a:prstGeom>
          <a:noFill/>
        </p:spPr>
        <p:txBody>
          <a:bodyPr wrap="none">
            <a:spAutoFit/>
          </a:bodyPr>
          <a:lstStyle/>
          <a:p>
            <a:pPr algn="r"/>
            <a:r>
              <a:rPr sz="1000">
                <a:solidFill>
                  <a:srgbClr val="969696"/>
                </a:solidFill>
                <a:hlinkClick r:id="rId6"/>
              </a:rPr>
              <a:t>Credits: https://www.cloudskillsboost.google/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p:nvPr/>
        </p:nvSpPr>
        <p:spPr>
          <a:xfrm>
            <a:off x="5183923" y="927"/>
            <a:ext cx="3960078" cy="5143500"/>
          </a:xfrm>
          <a:custGeom>
            <a:rect b="b" l="l" r="r" t="t"/>
            <a:pathLst>
              <a:path extrusionOk="0" h="10287000" w="7920155">
                <a:moveTo>
                  <a:pt x="0" y="0"/>
                </a:moveTo>
                <a:lnTo>
                  <a:pt x="7920155" y="0"/>
                </a:lnTo>
                <a:lnTo>
                  <a:pt x="7920155" y="10287000"/>
                </a:lnTo>
                <a:lnTo>
                  <a:pt x="0" y="10287000"/>
                </a:lnTo>
                <a:lnTo>
                  <a:pt x="0" y="0"/>
                </a:lnTo>
                <a:close/>
              </a:path>
            </a:pathLst>
          </a:custGeom>
          <a:blipFill rotWithShape="1">
            <a:blip r:embed="rId3">
              <a:alphaModFix/>
            </a:blip>
            <a:stretch>
              <a:fillRect b="0" l="-47469" r="-47469"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0" name="Google Shape;210;p33"/>
          <p:cNvSpPr txBox="1"/>
          <p:nvPr/>
        </p:nvSpPr>
        <p:spPr>
          <a:xfrm>
            <a:off x="514350" y="3903002"/>
            <a:ext cx="4108200" cy="500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 sz="1500">
                <a:solidFill>
                  <a:srgbClr val="0694D1"/>
                </a:solidFill>
                <a:latin typeface="Calibri"/>
                <a:ea typeface="Calibri"/>
                <a:cs typeface="Calibri"/>
                <a:sym typeface="Calibri"/>
              </a:rPr>
              <a:t>Feel free to send in any questions</a:t>
            </a:r>
            <a:endParaRPr sz="700"/>
          </a:p>
          <a:p>
            <a:pPr indent="0" lvl="0" marL="0" marR="0" rtl="0" algn="l">
              <a:lnSpc>
                <a:spcPct val="130000"/>
              </a:lnSpc>
              <a:spcBef>
                <a:spcPts val="0"/>
              </a:spcBef>
              <a:spcAft>
                <a:spcPts val="0"/>
              </a:spcAft>
              <a:buNone/>
            </a:pPr>
            <a:r>
              <a:rPr lang="en" sz="1500">
                <a:solidFill>
                  <a:srgbClr val="0694D1"/>
                </a:solidFill>
                <a:latin typeface="Calibri"/>
                <a:ea typeface="Calibri"/>
                <a:cs typeface="Calibri"/>
                <a:sym typeface="Calibri"/>
              </a:rPr>
              <a:t>to info@koenig-solutions.com.</a:t>
            </a:r>
            <a:endParaRPr sz="700"/>
          </a:p>
        </p:txBody>
      </p:sp>
      <p:sp>
        <p:nvSpPr>
          <p:cNvPr id="211" name="Google Shape;211;p33"/>
          <p:cNvSpPr txBox="1"/>
          <p:nvPr/>
        </p:nvSpPr>
        <p:spPr>
          <a:xfrm>
            <a:off x="514350" y="1947863"/>
            <a:ext cx="4108200" cy="1077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t/>
            </a:r>
            <a:endParaRPr sz="700"/>
          </a:p>
        </p:txBody>
      </p:sp>
      <p:sp>
        <p:nvSpPr>
          <p:cNvPr id="212" name="Google Shape;212;p33"/>
          <p:cNvSpPr/>
          <p:nvPr/>
        </p:nvSpPr>
        <p:spPr>
          <a:xfrm>
            <a:off x="601825" y="514350"/>
            <a:ext cx="1796672" cy="626799"/>
          </a:xfrm>
          <a:custGeom>
            <a:rect b="b" l="l" r="r" t="t"/>
            <a:pathLst>
              <a:path extrusionOk="0" h="1253597" w="3593343">
                <a:moveTo>
                  <a:pt x="0" y="0"/>
                </a:moveTo>
                <a:lnTo>
                  <a:pt x="3593343" y="0"/>
                </a:lnTo>
                <a:lnTo>
                  <a:pt x="3593343" y="1253597"/>
                </a:lnTo>
                <a:lnTo>
                  <a:pt x="0" y="1253597"/>
                </a:lnTo>
                <a:lnTo>
                  <a:pt x="0" y="0"/>
                </a:lnTo>
                <a:close/>
              </a:path>
            </a:pathLst>
          </a:custGeom>
          <a:blipFill rotWithShape="1">
            <a:blip r:embed="rId4">
              <a:alphaModFix/>
            </a:blip>
            <a:stretch>
              <a:fillRect b="0" l="0" r="0" t="0"/>
            </a:stretch>
          </a:blipFill>
          <a:ln>
            <a:noFill/>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descr="a man in a hood stands in front of a white board that says any questions (Provided by Tenor)" id="213" name="Google Shape;213;p33"/>
          <p:cNvPicPr preferRelativeResize="0"/>
          <p:nvPr/>
        </p:nvPicPr>
        <p:blipFill>
          <a:blip r:embed="rId5">
            <a:alphaModFix/>
          </a:blip>
          <a:stretch>
            <a:fillRect/>
          </a:stretch>
        </p:blipFill>
        <p:spPr>
          <a:xfrm>
            <a:off x="268600" y="1312288"/>
            <a:ext cx="4303400" cy="2419582"/>
          </a:xfrm>
          <a:prstGeom prst="rect">
            <a:avLst/>
          </a:prstGeom>
          <a:noFill/>
          <a:ln>
            <a:noFill/>
          </a:ln>
        </p:spPr>
      </p:pic>
      <p:pic>
        <p:nvPicPr>
          <p:cNvPr id="214" name="Picture 213" descr="logo.png"/>
          <p:cNvPicPr>
            <a:picLocks noChangeAspect="1"/>
          </p:cNvPicPr>
          <p:nvPr/>
        </p:nvPicPr>
        <p:blipFill>
          <a:blip r:embed="rId6"/>
          <a:stretch>
            <a:fillRect/>
          </a:stretch>
        </p:blipFill>
        <p:spPr>
          <a:xfrm>
            <a:off x="182880" y="182880"/>
            <a:ext cx="914400" cy="408648"/>
          </a:xfrm>
          <a:prstGeom prst="rect">
            <a:avLst/>
          </a:prstGeom>
        </p:spPr>
      </p:pic>
      <p:sp>
        <p:nvSpPr>
          <p:cNvPr id="215" name="TextBox 214"/>
          <p:cNvSpPr txBox="1"/>
          <p:nvPr/>
        </p:nvSpPr>
        <p:spPr>
          <a:xfrm>
            <a:off x="6766560" y="4686300"/>
            <a:ext cx="2286000" cy="365760"/>
          </a:xfrm>
          <a:prstGeom prst="rect">
            <a:avLst/>
          </a:prstGeom>
          <a:noFill/>
        </p:spPr>
        <p:txBody>
          <a:bodyPr wrap="none">
            <a:spAutoFit/>
          </a:bodyPr>
          <a:lstStyle/>
          <a:p>
            <a:pPr algn="r"/>
            <a:r>
              <a:rPr sz="1000">
                <a:solidFill>
                  <a:srgbClr val="969696"/>
                </a:solidFill>
                <a:hlinkClick r:id="rId7"/>
              </a:rPr>
              <a:t>Credits: https://www.cloudskillsboost.google/</a:t>
            </a: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